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253" r:id="rId2"/>
  </p:sldMasterIdLst>
  <p:notesMasterIdLst>
    <p:notesMasterId r:id="rId22"/>
  </p:notesMasterIdLst>
  <p:handoutMasterIdLst>
    <p:handoutMasterId r:id="rId23"/>
  </p:handoutMasterIdLst>
  <p:sldIdLst>
    <p:sldId id="464" r:id="rId3"/>
    <p:sldId id="547" r:id="rId4"/>
    <p:sldId id="548" r:id="rId5"/>
    <p:sldId id="549" r:id="rId6"/>
    <p:sldId id="550" r:id="rId7"/>
    <p:sldId id="551" r:id="rId8"/>
    <p:sldId id="552" r:id="rId9"/>
    <p:sldId id="553" r:id="rId10"/>
    <p:sldId id="554" r:id="rId11"/>
    <p:sldId id="534" r:id="rId12"/>
    <p:sldId id="560" r:id="rId13"/>
    <p:sldId id="544" r:id="rId14"/>
    <p:sldId id="545" r:id="rId15"/>
    <p:sldId id="546" r:id="rId16"/>
    <p:sldId id="556" r:id="rId17"/>
    <p:sldId id="557" r:id="rId18"/>
    <p:sldId id="558" r:id="rId19"/>
    <p:sldId id="559" r:id="rId20"/>
    <p:sldId id="561" r:id="rId21"/>
  </p:sldIdLst>
  <p:sldSz cx="9144000" cy="6858000" type="screen4x3"/>
  <p:notesSz cx="6834188" cy="9979025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  <a:srgbClr val="FF6600"/>
    <a:srgbClr val="0000FF"/>
    <a:srgbClr val="99CC00"/>
    <a:srgbClr val="000000"/>
    <a:srgbClr val="006666"/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96" autoAdjust="0"/>
    <p:restoredTop sz="97869" autoAdjust="0"/>
  </p:normalViewPr>
  <p:slideViewPr>
    <p:cSldViewPr>
      <p:cViewPr>
        <p:scale>
          <a:sx n="81" d="100"/>
          <a:sy n="81" d="100"/>
        </p:scale>
        <p:origin x="-88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922"/>
    </p:cViewPr>
  </p:sorterViewPr>
  <p:notesViewPr>
    <p:cSldViewPr>
      <p:cViewPr varScale="1">
        <p:scale>
          <a:sx n="53" d="100"/>
          <a:sy n="53" d="100"/>
        </p:scale>
        <p:origin x="-1842" y="-90"/>
      </p:cViewPr>
      <p:guideLst>
        <p:guide orient="horz" pos="3145"/>
        <p:guide pos="215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068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t" anchorCtr="0" compatLnSpc="1">
            <a:prstTxWarp prst="textNoShape">
              <a:avLst/>
            </a:prstTxWarp>
          </a:bodyPr>
          <a:lstStyle>
            <a:lvl1pPr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71913" y="0"/>
            <a:ext cx="296068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t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77375"/>
            <a:ext cx="296068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b" anchorCtr="0" compatLnSpc="1">
            <a:prstTxWarp prst="textNoShape">
              <a:avLst/>
            </a:prstTxWarp>
          </a:bodyPr>
          <a:lstStyle>
            <a:lvl1pPr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71913" y="9477375"/>
            <a:ext cx="296068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b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fld id="{C5C808BC-D0E7-4BA4-8BDB-737279A8BB2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553422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068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t" anchorCtr="0" compatLnSpc="1">
            <a:prstTxWarp prst="textNoShape">
              <a:avLst/>
            </a:prstTxWarp>
          </a:bodyPr>
          <a:lstStyle>
            <a:lvl1pPr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71913" y="0"/>
            <a:ext cx="296068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t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46125"/>
            <a:ext cx="4991100" cy="3744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2625" y="4741863"/>
            <a:ext cx="5468938" cy="44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77375"/>
            <a:ext cx="2960688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b" anchorCtr="0" compatLnSpc="1">
            <a:prstTxWarp prst="textNoShape">
              <a:avLst/>
            </a:prstTxWarp>
          </a:bodyPr>
          <a:lstStyle>
            <a:lvl1pPr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71913" y="9477375"/>
            <a:ext cx="296068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18" tIns="46308" rIns="92618" bIns="46308" numCol="1" anchor="b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Times New Roman" pitchFamily="18" charset="0"/>
              </a:defRPr>
            </a:lvl1pPr>
          </a:lstStyle>
          <a:p>
            <a:pPr>
              <a:defRPr/>
            </a:pPr>
            <a:fld id="{DFA39F6B-2823-4EB3-A976-DF4D7774373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07476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74EDF0-9D00-4143-8F0A-78A19DFAEE81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6CC39F-C30F-4767-A9E3-EC349F3D52FB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7CC962-E147-40BF-9734-E05C879C03C4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D7C98B-40D3-4BF7-A676-52F653523CCD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6F9937-42AB-4623-AE72-77BA7F35C3DD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214623-0311-4371-9C6E-0A393796AAAC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015631-BB07-40ED-8BBA-EA45AA29FC20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B109CD-3FB3-4518-8FC6-85C0A0106CE9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092E6F-8007-4297-B37A-014EB79703D8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60AD3D-B5DB-46EF-AAFF-224D41AF79E2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846191-EC8A-482F-A965-724180ECBE60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39D00A-9948-4D50-9BF1-5A6DFB0D8A65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8CBC0D-23AF-4B0D-BFF3-88C5AE0530C7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858DE3-453F-4679-9717-9AEC8BDCFC6F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  <a:spcAft>
                <a:spcPct val="20000"/>
              </a:spcAft>
            </a:pPr>
            <a:endParaRPr lang="fr-FR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4C1EA4-A234-42F3-995A-183F6ACC7948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0" y="6400800"/>
            <a:ext cx="9144000" cy="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270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DC2B234A-C6DD-4BAD-AA8A-347BABC1BE95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A0D13544-A218-4658-B3E8-83AB9766D32A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9CAB49A0-9406-45E6-B630-10F55A40FD95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9055EB0A-7C20-4D97-AEBD-A234DDAC2B01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EE04F007-AACD-46EC-BC89-2887B6998F34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0536DAF2-8119-42B0-B975-11D477567AE2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E5399628-CAFD-4EF7-BB23-0C0B181B896C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1732EA1A-5DB5-48FD-A8C3-94171D01618D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ED046265-4C31-41EC-84AC-082F75F5A8FC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4175" y="188913"/>
            <a:ext cx="2014538" cy="59070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188913"/>
            <a:ext cx="5895975" cy="59070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8369D59F-CD9D-4E99-8B4E-AD87300C61B4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7813" y="188913"/>
            <a:ext cx="72009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E1568D1D-4717-49CE-B686-6972158E7598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58735CA9-9813-4711-BB43-99BF988380B9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685800" y="188913"/>
            <a:ext cx="8062913" cy="5907087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D9F16B50-606E-4F2C-9EDC-6F18C435A4F5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0" y="6400800"/>
            <a:ext cx="9144000" cy="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270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head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0219100E-6806-455F-B013-A00C944A3289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CEA33954-08E5-4896-83AC-98ED4362F263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22B46041-03D1-4F9F-AEA4-44A1D98ABD20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F1FDC469-9333-4F51-9408-258A67CE58D8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54E631E3-9436-4B59-93CE-F9CBA08C780E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98F29857-E5AE-45DB-B01E-5A682B4A3CB8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DBA3525C-ECF2-413B-8091-1532E97D4B81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BB98D0D7-77D7-4B56-A0E3-1CEE02454286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718185C8-5480-4D17-8D0C-783757A09C4C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4175" y="188913"/>
            <a:ext cx="2014538" cy="59070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188913"/>
            <a:ext cx="5895975" cy="59070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A9C2EA45-D514-4169-A1D7-5E51AD3F9E8E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7813" y="188913"/>
            <a:ext cx="72009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A5F04B1D-CC26-449D-A502-DD0CE48A5D3B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EHRA Summit 2010, Sophia Antipolis                         COCIR – Nicole Denjoy 			</a:t>
            </a:r>
            <a:fld id="{2FB6747B-8B6D-4F1D-AD40-C677679DB805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22 March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685800" y="188913"/>
            <a:ext cx="8062913" cy="5907087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2E178A37-B9BE-483A-80C0-DF58CA09693F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188913"/>
            <a:ext cx="720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here for the Titel‘s format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here, text‘s format</a:t>
            </a:r>
          </a:p>
          <a:p>
            <a:pPr lvl="1"/>
            <a:r>
              <a:rPr lang="en-GB" smtClean="0"/>
              <a:t>This is 2nd level</a:t>
            </a:r>
          </a:p>
          <a:p>
            <a:pPr lvl="2"/>
            <a:r>
              <a:rPr lang="en-GB" smtClean="0"/>
              <a:t>3rd sentence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1188" y="6400800"/>
            <a:ext cx="7923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0" i="1">
                <a:latin typeface="Verdana" pitchFamily="34" charset="0"/>
              </a:defRPr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2077214B-833D-4EEC-B909-613560A1B8CF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  <p:sp>
        <p:nvSpPr>
          <p:cNvPr id="2" name="Line 9"/>
          <p:cNvSpPr>
            <a:spLocks noChangeShapeType="1"/>
          </p:cNvSpPr>
          <p:nvPr/>
        </p:nvSpPr>
        <p:spPr bwMode="auto">
          <a:xfrm>
            <a:off x="0" y="6400800"/>
            <a:ext cx="9144000" cy="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30" name="Picture 1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0825" y="188913"/>
            <a:ext cx="8270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34" r:id="rId1"/>
    <p:sldLayoutId id="2147484935" r:id="rId2"/>
    <p:sldLayoutId id="2147484920" r:id="rId3"/>
    <p:sldLayoutId id="2147484921" r:id="rId4"/>
    <p:sldLayoutId id="2147484936" r:id="rId5"/>
    <p:sldLayoutId id="2147484922" r:id="rId6"/>
    <p:sldLayoutId id="2147484937" r:id="rId7"/>
    <p:sldLayoutId id="2147484923" r:id="rId8"/>
    <p:sldLayoutId id="2147484938" r:id="rId9"/>
    <p:sldLayoutId id="2147484924" r:id="rId10"/>
    <p:sldLayoutId id="2147484939" r:id="rId11"/>
    <p:sldLayoutId id="2147484925" r:id="rId12"/>
    <p:sldLayoutId id="2147484940" r:id="rId13"/>
    <p:sldLayoutId id="2147484926" r:id="rId14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188913"/>
            <a:ext cx="720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here for the Titel‘s format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here, text‘s format</a:t>
            </a:r>
          </a:p>
          <a:p>
            <a:pPr lvl="1"/>
            <a:r>
              <a:rPr lang="en-GB" smtClean="0"/>
              <a:t>This is 2nd level</a:t>
            </a:r>
          </a:p>
          <a:p>
            <a:pPr lvl="2"/>
            <a:r>
              <a:rPr lang="en-GB" smtClean="0"/>
              <a:t>3rd sentence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1188" y="6400800"/>
            <a:ext cx="7923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0" i="1">
                <a:solidFill>
                  <a:srgbClr val="000000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r>
              <a:rPr lang="de-DE"/>
              <a:t>Cloud Computing		COCIR – Nicole Denjoy 			</a:t>
            </a:r>
            <a:fld id="{B2B63F92-82A7-4FD8-B184-F04B388BACC1}" type="slidenum">
              <a:rPr lang="de-DE"/>
              <a:pPr>
                <a:defRPr/>
              </a:pPr>
              <a:t>‹N°›</a:t>
            </a:fld>
            <a:endParaRPr lang="de-DE"/>
          </a:p>
          <a:p>
            <a:pPr>
              <a:defRPr/>
            </a:pPr>
            <a:r>
              <a:rPr lang="en-US"/>
              <a:t>12 November </a:t>
            </a:r>
            <a:r>
              <a:rPr lang="de-DE"/>
              <a:t>2010</a:t>
            </a:r>
          </a:p>
        </p:txBody>
      </p:sp>
      <p:sp>
        <p:nvSpPr>
          <p:cNvPr id="2053" name="Line 9"/>
          <p:cNvSpPr>
            <a:spLocks noChangeShapeType="1"/>
          </p:cNvSpPr>
          <p:nvPr/>
        </p:nvSpPr>
        <p:spPr bwMode="auto">
          <a:xfrm>
            <a:off x="0" y="6400800"/>
            <a:ext cx="9144000" cy="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54" name="Picture 1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0825" y="188913"/>
            <a:ext cx="8270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41" r:id="rId1"/>
    <p:sldLayoutId id="2147484942" r:id="rId2"/>
    <p:sldLayoutId id="2147484927" r:id="rId3"/>
    <p:sldLayoutId id="2147484928" r:id="rId4"/>
    <p:sldLayoutId id="2147484943" r:id="rId5"/>
    <p:sldLayoutId id="2147484929" r:id="rId6"/>
    <p:sldLayoutId id="2147484944" r:id="rId7"/>
    <p:sldLayoutId id="2147484930" r:id="rId8"/>
    <p:sldLayoutId id="2147484945" r:id="rId9"/>
    <p:sldLayoutId id="2147484931" r:id="rId10"/>
    <p:sldLayoutId id="2147484946" r:id="rId11"/>
    <p:sldLayoutId id="2147484932" r:id="rId12"/>
    <p:sldLayoutId id="2147484947" r:id="rId13"/>
    <p:sldLayoutId id="2147484933" r:id="rId14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FF660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8.emf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6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991475" cy="1727200"/>
          </a:xfrm>
        </p:spPr>
        <p:txBody>
          <a:bodyPr/>
          <a:lstStyle/>
          <a:p>
            <a:r>
              <a:rPr lang="en-US" sz="3200" dirty="0" smtClean="0"/>
              <a:t>COCIR workshop </a:t>
            </a:r>
            <a:br>
              <a:rPr lang="en-US" sz="3200" dirty="0" smtClean="0"/>
            </a:br>
            <a:r>
              <a:rPr lang="en-US" sz="3200" dirty="0" smtClean="0"/>
              <a:t>Fostering Financial Sustainability of Healthcare Systems</a:t>
            </a:r>
            <a:br>
              <a:rPr lang="en-US" sz="3200" dirty="0" smtClean="0"/>
            </a:br>
            <a:r>
              <a:rPr lang="en-US" sz="2000" i="1" dirty="0" smtClean="0">
                <a:solidFill>
                  <a:srgbClr val="0000FF"/>
                </a:solidFill>
              </a:rPr>
              <a:t>20 June 2013, Warszawa</a:t>
            </a:r>
            <a:endParaRPr lang="en-US" sz="2400" i="1" dirty="0" smtClean="0">
              <a:solidFill>
                <a:srgbClr val="0000FF"/>
              </a:solidFill>
            </a:endParaRPr>
          </a:p>
        </p:txBody>
      </p:sp>
      <p:sp>
        <p:nvSpPr>
          <p:cNvPr id="17411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071563" y="4268788"/>
            <a:ext cx="7072312" cy="1752600"/>
          </a:xfrm>
        </p:spPr>
        <p:txBody>
          <a:bodyPr/>
          <a:lstStyle/>
          <a:p>
            <a:pPr eaLnBrk="1" hangingPunct="1"/>
            <a:r>
              <a:rPr lang="fr-BE" b="1" dirty="0" err="1" smtClean="0"/>
              <a:t>Outline</a:t>
            </a:r>
            <a:r>
              <a:rPr lang="fr-BE" b="1" dirty="0" smtClean="0"/>
              <a:t> of COCIR report</a:t>
            </a:r>
          </a:p>
          <a:p>
            <a:pPr eaLnBrk="1" hangingPunct="1"/>
            <a:endParaRPr lang="fr-BE" b="1" dirty="0" smtClean="0"/>
          </a:p>
          <a:p>
            <a:pPr eaLnBrk="1" hangingPunct="1"/>
            <a:r>
              <a:rPr lang="fr-BE" sz="2000" i="1" dirty="0" smtClean="0">
                <a:solidFill>
                  <a:srgbClr val="0000FF"/>
                </a:solidFill>
              </a:rPr>
              <a:t>Hendrik </a:t>
            </a:r>
            <a:r>
              <a:rPr lang="fr-BE" sz="2000" i="1" dirty="0" err="1" smtClean="0">
                <a:solidFill>
                  <a:srgbClr val="0000FF"/>
                </a:solidFill>
              </a:rPr>
              <a:t>Sobiszewski</a:t>
            </a:r>
            <a:endParaRPr lang="fr-BE" sz="2000" i="1" dirty="0" smtClean="0">
              <a:solidFill>
                <a:srgbClr val="0000FF"/>
              </a:solidFill>
            </a:endParaRPr>
          </a:p>
          <a:p>
            <a:pPr eaLnBrk="1" hangingPunct="1"/>
            <a:r>
              <a:rPr lang="fr-BE" sz="2000" i="1" dirty="0" smtClean="0">
                <a:solidFill>
                  <a:srgbClr val="0000FF"/>
                </a:solidFill>
              </a:rPr>
              <a:t>COCIR Financial </a:t>
            </a:r>
            <a:r>
              <a:rPr lang="fr-BE" sz="2000" i="1" dirty="0" err="1" smtClean="0">
                <a:solidFill>
                  <a:srgbClr val="0000FF"/>
                </a:solidFill>
              </a:rPr>
              <a:t>Sustainability</a:t>
            </a:r>
            <a:r>
              <a:rPr lang="fr-BE" sz="2000" i="1" dirty="0" smtClean="0">
                <a:solidFill>
                  <a:srgbClr val="0000FF"/>
                </a:solidFill>
              </a:rPr>
              <a:t> Focus Group </a:t>
            </a:r>
          </a:p>
          <a:p>
            <a:pPr eaLnBrk="1" hangingPunct="1"/>
            <a:r>
              <a:rPr lang="fr-BE" sz="2000" i="1" dirty="0" err="1" smtClean="0">
                <a:solidFill>
                  <a:srgbClr val="0000FF"/>
                </a:solidFill>
              </a:rPr>
              <a:t>Deputy</a:t>
            </a:r>
            <a:r>
              <a:rPr lang="fr-BE" sz="2000" i="1" dirty="0" smtClean="0">
                <a:solidFill>
                  <a:srgbClr val="0000FF"/>
                </a:solidFill>
              </a:rPr>
              <a:t> Chair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76275" y="1484313"/>
            <a:ext cx="8280400" cy="512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95300" indent="-4953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spcAft>
                <a:spcPct val="20000"/>
              </a:spcAft>
              <a:buFontTx/>
              <a:buChar char="•"/>
              <a:defRPr/>
            </a:pPr>
            <a:r>
              <a:rPr lang="fr-FR" dirty="0" err="1" smtClean="0"/>
              <a:t>Rising</a:t>
            </a:r>
            <a:r>
              <a:rPr lang="fr-FR" dirty="0" smtClean="0"/>
              <a:t> </a:t>
            </a:r>
            <a:r>
              <a:rPr lang="fr-FR" dirty="0" err="1" smtClean="0"/>
              <a:t>expenditures</a:t>
            </a:r>
            <a:r>
              <a:rPr lang="fr-FR" dirty="0" smtClean="0"/>
              <a:t> </a:t>
            </a:r>
            <a:endParaRPr lang="fr-FR" b="0" dirty="0" smtClean="0"/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b="0" dirty="0" err="1" smtClean="0"/>
              <a:t>rise</a:t>
            </a:r>
            <a:r>
              <a:rPr lang="fr-FR" b="0" dirty="0" smtClean="0"/>
              <a:t> in </a:t>
            </a:r>
            <a:r>
              <a:rPr lang="fr-FR" b="0" dirty="0" err="1" smtClean="0"/>
              <a:t>demand</a:t>
            </a:r>
            <a:endParaRPr lang="fr-FR" b="0" dirty="0" smtClean="0"/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b="0" dirty="0" smtClean="0"/>
              <a:t>public </a:t>
            </a:r>
            <a:r>
              <a:rPr lang="fr-FR" b="0" dirty="0" err="1" smtClean="0"/>
              <a:t>health</a:t>
            </a:r>
            <a:r>
              <a:rPr lang="fr-FR" b="0" dirty="0" smtClean="0"/>
              <a:t> </a:t>
            </a:r>
            <a:r>
              <a:rPr lang="fr-FR" b="0" dirty="0" err="1" smtClean="0"/>
              <a:t>threats</a:t>
            </a:r>
            <a:endParaRPr lang="fr-FR" b="0" dirty="0" smtClean="0"/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b="0" dirty="0" err="1" smtClean="0"/>
              <a:t>equal</a:t>
            </a:r>
            <a:r>
              <a:rPr lang="fr-FR" b="0" dirty="0" smtClean="0"/>
              <a:t> </a:t>
            </a:r>
            <a:r>
              <a:rPr lang="fr-FR" b="0" dirty="0" err="1" smtClean="0"/>
              <a:t>access</a:t>
            </a:r>
            <a:r>
              <a:rPr lang="fr-FR" b="0" dirty="0" smtClean="0"/>
              <a:t> to care</a:t>
            </a:r>
            <a:endParaRPr lang="fr-FR" dirty="0" smtClean="0"/>
          </a:p>
          <a:p>
            <a:pPr marL="457200" lvl="1" indent="0">
              <a:spcAft>
                <a:spcPct val="20000"/>
              </a:spcAft>
              <a:defRPr/>
            </a:pPr>
            <a:endParaRPr lang="fr-FR" b="0" dirty="0" smtClean="0"/>
          </a:p>
          <a:p>
            <a:pPr marL="457200" lvl="1" indent="0">
              <a:spcAft>
                <a:spcPct val="20000"/>
              </a:spcAft>
              <a:defRPr/>
            </a:pPr>
            <a:endParaRPr lang="fr-FR" b="0" dirty="0" smtClean="0"/>
          </a:p>
          <a:p>
            <a:pPr marL="495300" lvl="1" indent="-495300">
              <a:spcAft>
                <a:spcPct val="20000"/>
              </a:spcAft>
              <a:buFontTx/>
              <a:buChar char="•"/>
              <a:defRPr/>
            </a:pPr>
            <a:r>
              <a:rPr lang="fr-FR" dirty="0" err="1" smtClean="0"/>
              <a:t>Scarce</a:t>
            </a:r>
            <a:r>
              <a:rPr lang="fr-FR" dirty="0" smtClean="0"/>
              <a:t> </a:t>
            </a:r>
            <a:r>
              <a:rPr lang="fr-FR" dirty="0" err="1" smtClean="0"/>
              <a:t>resources</a:t>
            </a:r>
            <a:r>
              <a:rPr lang="fr-FR" dirty="0" smtClean="0"/>
              <a:t> </a:t>
            </a:r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b="0" dirty="0" err="1" smtClean="0"/>
              <a:t>staffing</a:t>
            </a:r>
            <a:r>
              <a:rPr lang="fr-FR" b="0" dirty="0" smtClean="0"/>
              <a:t> issues</a:t>
            </a:r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b="0" dirty="0" err="1" smtClean="0"/>
              <a:t>health</a:t>
            </a:r>
            <a:r>
              <a:rPr lang="fr-FR" b="0" dirty="0" smtClean="0"/>
              <a:t> </a:t>
            </a:r>
            <a:r>
              <a:rPr lang="fr-FR" b="0" dirty="0" err="1" smtClean="0"/>
              <a:t>spending</a:t>
            </a:r>
            <a:r>
              <a:rPr lang="fr-FR" b="0" dirty="0" smtClean="0"/>
              <a:t> </a:t>
            </a:r>
            <a:r>
              <a:rPr lang="fr-FR" b="0" dirty="0" err="1" smtClean="0"/>
              <a:t>cuts</a:t>
            </a:r>
            <a:endParaRPr lang="fr-FR" b="0" dirty="0" smtClean="0"/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b="0" dirty="0" err="1" smtClean="0"/>
              <a:t>budgetary</a:t>
            </a:r>
            <a:r>
              <a:rPr lang="fr-FR" b="0" dirty="0" smtClean="0"/>
              <a:t> and fiscal pressure</a:t>
            </a:r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endParaRPr lang="fr-FR" sz="1600" b="0" dirty="0" smtClean="0"/>
          </a:p>
          <a:p>
            <a:pPr marL="495300" lvl="1" indent="-495300">
              <a:spcAft>
                <a:spcPct val="20000"/>
              </a:spcAft>
              <a:buFontTx/>
              <a:buChar char="•"/>
              <a:defRPr/>
            </a:pPr>
            <a:endParaRPr lang="fr-FR" sz="1800" dirty="0" smtClean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70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European Healthcare Challenges</a:t>
            </a:r>
          </a:p>
        </p:txBody>
      </p:sp>
      <p:pic>
        <p:nvPicPr>
          <p:cNvPr id="18436" name="Picture 4" descr="C:\Users\nlv10544\AppData\Local\Microsoft\Windows\Temporary Internet Files\Content.Outlook\G5RJLZUK\age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6475" y="2159000"/>
            <a:ext cx="4246563" cy="281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76275" y="1268413"/>
            <a:ext cx="82804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endParaRPr lang="fr-FR" sz="2000" b="0"/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r>
              <a:rPr lang="fr-FR" sz="2000" b="0"/>
              <a:t>Part of an integrated healthcare delivery system</a:t>
            </a:r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endParaRPr lang="fr-FR" sz="2000" b="0"/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r>
              <a:rPr lang="fr-FR" sz="2000" b="0"/>
              <a:t>Networking of primary and secondary care facilities</a:t>
            </a:r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endParaRPr lang="fr-FR" sz="2000" b="0"/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r>
              <a:rPr lang="fr-FR" sz="2000" b="0"/>
              <a:t>Connected and coordinated healthcare organisations place the patient at the heart of the healthcare process</a:t>
            </a:r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endParaRPr lang="fr-FR" sz="2000" b="0"/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r>
              <a:rPr lang="fr-FR" sz="2000" b="0"/>
              <a:t>Requires a major shift moving from acute care to the sick to supporting the health of the overall population</a:t>
            </a:r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endParaRPr lang="fr-FR" sz="2000" b="0"/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r>
              <a:rPr lang="en-GB" sz="2000" b="0"/>
              <a:t>Changing landscape needs adaptation by using eHealth and healthcare technologies</a:t>
            </a:r>
            <a:endParaRPr lang="fr-FR" sz="2000" b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70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Hospital of Today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 txBox="1">
            <a:spLocks noChangeArrowheads="1"/>
          </p:cNvSpPr>
          <p:nvPr/>
        </p:nvSpPr>
        <p:spPr bwMode="auto">
          <a:xfrm>
            <a:off x="641350" y="1341438"/>
            <a:ext cx="4711700" cy="338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95300" indent="-4953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indent="0" algn="just">
              <a:spcAft>
                <a:spcPct val="20000"/>
              </a:spcAft>
              <a:defRPr/>
            </a:pPr>
            <a:r>
              <a:rPr lang="fr-FR" sz="2000" b="0" dirty="0" err="1" smtClean="0"/>
              <a:t>Medical</a:t>
            </a:r>
            <a:r>
              <a:rPr lang="fr-FR" sz="2000" b="0" dirty="0" smtClean="0"/>
              <a:t> technologies: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b="0" dirty="0" err="1" smtClean="0"/>
              <a:t>Prevention</a:t>
            </a:r>
            <a:endParaRPr lang="fr-FR" sz="1800" b="0" dirty="0" smtClean="0"/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b="0" dirty="0" smtClean="0"/>
              <a:t>In-vitro </a:t>
            </a:r>
            <a:r>
              <a:rPr lang="fr-FR" sz="1800" b="0" dirty="0" err="1" smtClean="0"/>
              <a:t>diagnosis</a:t>
            </a:r>
            <a:endParaRPr lang="fr-FR" sz="1800" b="0" dirty="0" smtClean="0"/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b="0" dirty="0" smtClean="0"/>
              <a:t>Imaging</a:t>
            </a:r>
          </a:p>
          <a:p>
            <a:pPr marL="457200" lvl="1" indent="0">
              <a:spcAft>
                <a:spcPct val="20000"/>
              </a:spcAft>
              <a:defRPr/>
            </a:pPr>
            <a:endParaRPr lang="fr-FR" sz="2000" b="0" dirty="0" smtClean="0"/>
          </a:p>
          <a:p>
            <a:pPr marL="0" indent="0" algn="just">
              <a:spcAft>
                <a:spcPct val="20000"/>
              </a:spcAft>
              <a:defRPr/>
            </a:pPr>
            <a:r>
              <a:rPr lang="fr-FR" sz="2000" b="0" dirty="0" err="1" smtClean="0"/>
              <a:t>eHealth</a:t>
            </a:r>
            <a:r>
              <a:rPr lang="fr-FR" sz="2000" b="0" dirty="0" smtClean="0"/>
              <a:t> to </a:t>
            </a:r>
            <a:r>
              <a:rPr lang="fr-FR" sz="2000" b="0" dirty="0" err="1" smtClean="0"/>
              <a:t>connect</a:t>
            </a:r>
            <a:r>
              <a:rPr lang="fr-FR" sz="2000" b="0" dirty="0" smtClean="0"/>
              <a:t> people: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Enabler of change in social and health services delivery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Coherent vision of </a:t>
            </a:r>
            <a:r>
              <a:rPr lang="en-GB" sz="1800" b="0" dirty="0" err="1" smtClean="0"/>
              <a:t>eHealth</a:t>
            </a:r>
            <a:r>
              <a:rPr lang="en-GB" sz="1800" b="0" dirty="0" smtClean="0"/>
              <a:t> with short &amp; long-term political goals </a:t>
            </a:r>
            <a:endParaRPr lang="fr-FR" sz="1800" b="0" dirty="0" smtClean="0"/>
          </a:p>
          <a:p>
            <a:pPr marL="0" indent="0" algn="just">
              <a:spcAft>
                <a:spcPct val="20000"/>
              </a:spcAft>
              <a:defRPr/>
            </a:pPr>
            <a:endParaRPr lang="fr-FR" sz="1800" b="0" dirty="0" smtClean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70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Medical technologies and </a:t>
            </a:r>
            <a:r>
              <a:rPr lang="en-US" sz="3200" b="0" dirty="0" err="1">
                <a:solidFill>
                  <a:srgbClr val="FF6600"/>
                </a:solidFill>
                <a:latin typeface="+mj-lt"/>
                <a:ea typeface="+mj-ea"/>
                <a:cs typeface="+mj-cs"/>
              </a:rPr>
              <a:t>eHealth</a:t>
            </a: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key for improving efficiency</a:t>
            </a:r>
          </a:p>
        </p:txBody>
      </p:sp>
      <p:pic>
        <p:nvPicPr>
          <p:cNvPr id="20484" name="Picture 4" descr="C:\Users\nlv10544\AppData\Local\Microsoft\Windows\Temporary Internet Files\Content.Outlook\G5RJLZUK\eHealth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1989138"/>
            <a:ext cx="34194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33413" y="4941888"/>
            <a:ext cx="8250237" cy="1476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800" b="0" dirty="0"/>
              <a:t>Targeting investments which facilitate integrated care will: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GB" sz="1800" b="0" dirty="0"/>
              <a:t>Improve the quality, productivity, safety, effectiveness and efficiency of healthcare delivery in the short-term,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GB" sz="1800" b="0" dirty="0"/>
              <a:t>Support a more sustainable high-quality healthcare services for more people at less cost.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 txBox="1">
            <a:spLocks noChangeArrowheads="1"/>
          </p:cNvSpPr>
          <p:nvPr/>
        </p:nvSpPr>
        <p:spPr bwMode="auto">
          <a:xfrm>
            <a:off x="641350" y="1341438"/>
            <a:ext cx="82804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endParaRPr lang="en-GB" b="0"/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r>
              <a:rPr lang="en-GB" b="0"/>
              <a:t>The technology must be ‘always available’</a:t>
            </a:r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endParaRPr lang="en-GB" b="0"/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r>
              <a:rPr lang="en-GB" b="0"/>
              <a:t>Need to optimise usage of technologies, incl. training, upgrades, patient workflow and processes</a:t>
            </a:r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endParaRPr lang="en-GB" b="0"/>
          </a:p>
          <a:p>
            <a:pPr marL="495300" indent="-495300" algn="just" eaLnBrk="0" hangingPunct="0">
              <a:spcAft>
                <a:spcPct val="20000"/>
              </a:spcAft>
              <a:buFontTx/>
              <a:buChar char="•"/>
            </a:pPr>
            <a:r>
              <a:rPr lang="en-GB" b="0"/>
              <a:t>The traditional procurement process does not always guarantee the best usage of the technology</a:t>
            </a:r>
            <a:endParaRPr lang="fr-FR" b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70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Procurement process and availability</a:t>
            </a:r>
          </a:p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 of healthcare technology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41350" y="1341438"/>
            <a:ext cx="82804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95300" indent="-4953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indent="0" algn="just">
              <a:spcAft>
                <a:spcPct val="20000"/>
              </a:spcAft>
              <a:defRPr/>
            </a:pPr>
            <a:endParaRPr lang="fr-FR" sz="2000" b="0" dirty="0" smtClean="0"/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dirty="0" err="1" smtClean="0"/>
              <a:t>Definition</a:t>
            </a:r>
            <a:r>
              <a:rPr lang="fr-FR" sz="1800" dirty="0" smtClean="0"/>
              <a:t>: </a:t>
            </a:r>
            <a:r>
              <a:rPr lang="fr-FR" sz="1800" b="0" dirty="0" smtClean="0"/>
              <a:t>The </a:t>
            </a:r>
            <a:r>
              <a:rPr lang="en-GB" sz="1800" b="0" dirty="0" smtClean="0"/>
              <a:t>technical infrastructure made available against a fee and the contract is for a longer period of time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endParaRPr lang="fr-FR" sz="1800" b="0" i="1" dirty="0" smtClean="0"/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dirty="0" err="1" smtClean="0"/>
              <a:t>Characteristics</a:t>
            </a:r>
            <a:r>
              <a:rPr lang="fr-FR" sz="1800" dirty="0" smtClean="0"/>
              <a:t>:  </a:t>
            </a:r>
          </a:p>
          <a:p>
            <a:pPr marL="533400" lvl="1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sz="1800" b="0" dirty="0" smtClean="0"/>
              <a:t>C</a:t>
            </a:r>
            <a:r>
              <a:rPr lang="en-GB" sz="1800" b="0" dirty="0" err="1" smtClean="0"/>
              <a:t>apital</a:t>
            </a:r>
            <a:r>
              <a:rPr lang="en-GB" sz="1800" b="0" dirty="0" smtClean="0"/>
              <a:t> asset and technology management plan</a:t>
            </a:r>
          </a:p>
          <a:p>
            <a:pPr marL="533400" lvl="1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800" b="0" dirty="0" smtClean="0"/>
              <a:t>continuous training and education</a:t>
            </a:r>
          </a:p>
          <a:p>
            <a:pPr marL="533400" lvl="1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800" b="0" dirty="0" smtClean="0"/>
              <a:t>integrator services</a:t>
            </a:r>
          </a:p>
          <a:p>
            <a:pPr marL="533400" lvl="1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800" b="0" dirty="0" smtClean="0"/>
              <a:t>workflow management</a:t>
            </a:r>
          </a:p>
          <a:p>
            <a:pPr marL="533400" lvl="1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800" b="0" dirty="0" smtClean="0"/>
              <a:t>R&amp;D, hosting services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endParaRPr lang="fr-FR" sz="1800" b="0" i="1" dirty="0" smtClean="0"/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dirty="0" err="1" smtClean="0"/>
              <a:t>Benefits</a:t>
            </a:r>
            <a:r>
              <a:rPr lang="fr-FR" sz="1800" dirty="0" smtClean="0"/>
              <a:t> for the </a:t>
            </a:r>
            <a:r>
              <a:rPr lang="fr-FR" sz="1800" dirty="0" err="1" smtClean="0"/>
              <a:t>hospital</a:t>
            </a:r>
            <a:r>
              <a:rPr lang="fr-FR" sz="1800" dirty="0" smtClean="0"/>
              <a:t>: </a:t>
            </a:r>
            <a:r>
              <a:rPr lang="fr-FR" sz="1800" b="0" dirty="0" smtClean="0"/>
              <a:t>No capital up-front, </a:t>
            </a:r>
            <a:r>
              <a:rPr lang="fr-FR" sz="1800" b="0" dirty="0" err="1" smtClean="0"/>
              <a:t>simplified</a:t>
            </a:r>
            <a:r>
              <a:rPr lang="fr-FR" sz="1800" b="0" dirty="0" smtClean="0"/>
              <a:t> </a:t>
            </a:r>
            <a:r>
              <a:rPr lang="fr-FR" sz="1800" b="0" dirty="0" err="1" smtClean="0"/>
              <a:t>purchasing</a:t>
            </a:r>
            <a:r>
              <a:rPr lang="fr-FR" sz="1800" b="0" dirty="0" smtClean="0"/>
              <a:t> </a:t>
            </a:r>
            <a:r>
              <a:rPr lang="fr-FR" sz="1800" b="0" dirty="0" err="1" smtClean="0"/>
              <a:t>process</a:t>
            </a:r>
            <a:r>
              <a:rPr lang="fr-FR" sz="1800" b="0" dirty="0" smtClean="0"/>
              <a:t>, </a:t>
            </a:r>
            <a:r>
              <a:rPr lang="fr-FR" sz="1800" b="0" dirty="0" err="1" smtClean="0"/>
              <a:t>predictable</a:t>
            </a:r>
            <a:r>
              <a:rPr lang="fr-FR" sz="1800" b="0" dirty="0" smtClean="0"/>
              <a:t> </a:t>
            </a:r>
            <a:r>
              <a:rPr lang="fr-FR" sz="1800" b="0" dirty="0" err="1" smtClean="0"/>
              <a:t>operational</a:t>
            </a:r>
            <a:r>
              <a:rPr lang="fr-FR" sz="1800" b="0" dirty="0" smtClean="0"/>
              <a:t> </a:t>
            </a:r>
            <a:r>
              <a:rPr lang="fr-FR" sz="1800" b="0" dirty="0" err="1" smtClean="0"/>
              <a:t>costs</a:t>
            </a:r>
            <a:r>
              <a:rPr lang="fr-FR" sz="1800" b="0" dirty="0" smtClean="0"/>
              <a:t>, </a:t>
            </a:r>
            <a:r>
              <a:rPr lang="fr-FR" sz="1800" b="0" dirty="0" err="1" smtClean="0"/>
              <a:t>reduction</a:t>
            </a:r>
            <a:r>
              <a:rPr lang="fr-FR" sz="1800" b="0" dirty="0" smtClean="0"/>
              <a:t> of </a:t>
            </a:r>
            <a:r>
              <a:rPr lang="fr-FR" sz="1800" b="0" dirty="0" err="1" smtClean="0"/>
              <a:t>risk</a:t>
            </a:r>
            <a:r>
              <a:rPr lang="fr-FR" sz="1800" b="0" dirty="0" smtClean="0"/>
              <a:t>, state-of-the-art </a:t>
            </a:r>
            <a:r>
              <a:rPr lang="fr-FR" sz="1800" b="0" dirty="0" err="1" smtClean="0"/>
              <a:t>equipment</a:t>
            </a:r>
            <a:r>
              <a:rPr lang="fr-FR" sz="1800" b="0" dirty="0" smtClean="0"/>
              <a:t>, </a:t>
            </a:r>
            <a:r>
              <a:rPr lang="fr-FR" sz="1800" b="0" dirty="0" err="1" smtClean="0"/>
              <a:t>reduction</a:t>
            </a:r>
            <a:r>
              <a:rPr lang="fr-FR" sz="1800" b="0" dirty="0" smtClean="0"/>
              <a:t> of running </a:t>
            </a:r>
            <a:r>
              <a:rPr lang="fr-FR" sz="1800" b="0" dirty="0" err="1" smtClean="0"/>
              <a:t>costs</a:t>
            </a:r>
            <a:r>
              <a:rPr lang="fr-FR" sz="1800" b="0" dirty="0" smtClean="0"/>
              <a:t>, </a:t>
            </a:r>
            <a:r>
              <a:rPr lang="fr-FR" sz="1800" b="0" dirty="0" err="1" smtClean="0"/>
              <a:t>highly-trained</a:t>
            </a:r>
            <a:r>
              <a:rPr lang="fr-FR" sz="1800" b="0" dirty="0" smtClean="0"/>
              <a:t> staff</a:t>
            </a:r>
          </a:p>
          <a:p>
            <a:pPr marL="457200" lvl="1" indent="0">
              <a:spcAft>
                <a:spcPct val="20000"/>
              </a:spcAft>
              <a:defRPr/>
            </a:pPr>
            <a:endParaRPr lang="fr-FR" sz="1400" b="0" i="1" dirty="0" smtClean="0"/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endParaRPr lang="en-GB" sz="1800" b="0" i="1" dirty="0" smtClean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70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Healthcare transformation through </a:t>
            </a:r>
          </a:p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new business and financing models</a:t>
            </a:r>
          </a:p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Managed Services</a:t>
            </a:r>
          </a:p>
        </p:txBody>
      </p:sp>
      <p:pic>
        <p:nvPicPr>
          <p:cNvPr id="22532" name="Picture 4" descr="C:\Users\nlv10544\AppData\Local\Microsoft\Windows\Temporary Internet Files\Content.Outlook\G5RJLZUK\business mode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2584450"/>
            <a:ext cx="233997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tatic.wix.com/media/b1a04eef7e9795c5791f4737db6b08b8.wix_mp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3255963"/>
            <a:ext cx="2609850" cy="19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630238" y="5084763"/>
            <a:ext cx="8280400" cy="1223962"/>
          </a:xfrm>
          <a:prstGeom prst="rect">
            <a:avLst/>
          </a:prstGeom>
          <a:solidFill>
            <a:srgbClr val="FFCC66"/>
          </a:solidFill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70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Healthcare transformation through </a:t>
            </a:r>
          </a:p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new business and financing models</a:t>
            </a:r>
          </a:p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Public Private Partnership</a:t>
            </a:r>
          </a:p>
        </p:txBody>
      </p:sp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30238" y="1341438"/>
            <a:ext cx="82804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95300" indent="-4953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lvl="1" indent="0" algn="just">
              <a:spcAft>
                <a:spcPct val="20000"/>
              </a:spcAft>
              <a:defRPr/>
            </a:pPr>
            <a:endParaRPr lang="fr-FR" sz="2000" b="0" i="1" dirty="0" smtClean="0"/>
          </a:p>
          <a:p>
            <a:pPr marL="285750" lvl="1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dirty="0" err="1" smtClean="0"/>
              <a:t>Definition</a:t>
            </a:r>
            <a:r>
              <a:rPr lang="fr-FR" sz="1800" dirty="0" smtClean="0"/>
              <a:t>: </a:t>
            </a:r>
            <a:r>
              <a:rPr lang="en-GB" sz="1800" b="0" dirty="0" smtClean="0"/>
              <a:t>A long-term (25-30 years) partnership between a public-sector authority, healthcare provider(s) and companies for modern, state-of-the-art healthcare infrastructure.</a:t>
            </a:r>
            <a:endParaRPr lang="en-GB" sz="1800" b="0" i="1" dirty="0"/>
          </a:p>
          <a:p>
            <a:pPr marL="285750" lvl="1" algn="just">
              <a:spcAft>
                <a:spcPct val="20000"/>
              </a:spcAft>
              <a:buFont typeface="Arial" pitchFamily="34" charset="0"/>
              <a:buChar char="•"/>
              <a:defRPr/>
            </a:pPr>
            <a:endParaRPr lang="en-GB" sz="1800" b="0" i="1" dirty="0" smtClean="0"/>
          </a:p>
          <a:p>
            <a:pPr marL="285750" lvl="1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dirty="0" err="1" smtClean="0"/>
              <a:t>Characteristics</a:t>
            </a:r>
            <a:r>
              <a:rPr lang="fr-FR" sz="1800" dirty="0" smtClean="0"/>
              <a:t>: </a:t>
            </a:r>
            <a:r>
              <a:rPr lang="en-GB" sz="1800" b="0" dirty="0" smtClean="0"/>
              <a:t>Special Purpose Vehicle (SPV) constructed in which private companies take care of </a:t>
            </a:r>
          </a:p>
          <a:p>
            <a:pPr marL="0" lvl="1" indent="0" algn="just">
              <a:spcAft>
                <a:spcPct val="20000"/>
              </a:spcAft>
              <a:defRPr/>
            </a:pPr>
            <a:r>
              <a:rPr lang="en-GB" sz="1800" b="0" dirty="0" smtClean="0"/>
              <a:t>    the whole hospital </a:t>
            </a:r>
            <a:r>
              <a:rPr lang="en-GB" sz="1800" b="0" dirty="0" err="1" smtClean="0"/>
              <a:t>incl</a:t>
            </a:r>
            <a:r>
              <a:rPr lang="en-GB" sz="1800" b="0" dirty="0" smtClean="0"/>
              <a:t> the buildings.</a:t>
            </a:r>
          </a:p>
          <a:p>
            <a:pPr marL="285750" lvl="1" algn="just">
              <a:spcAft>
                <a:spcPct val="20000"/>
              </a:spcAft>
              <a:buFont typeface="Arial" pitchFamily="34" charset="0"/>
              <a:buChar char="•"/>
              <a:defRPr/>
            </a:pPr>
            <a:endParaRPr lang="en-GB" sz="1800" b="0" dirty="0" smtClean="0"/>
          </a:p>
          <a:p>
            <a:pPr marL="285750" lvl="1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fr-FR" sz="1800" dirty="0" err="1" smtClean="0"/>
              <a:t>Benefits</a:t>
            </a:r>
            <a:r>
              <a:rPr lang="fr-FR" sz="1800" dirty="0" smtClean="0"/>
              <a:t> for the </a:t>
            </a:r>
            <a:r>
              <a:rPr lang="fr-FR" sz="1800" dirty="0" err="1" smtClean="0"/>
              <a:t>hospital</a:t>
            </a:r>
            <a:r>
              <a:rPr lang="fr-FR" sz="1800" dirty="0" smtClean="0"/>
              <a:t>: </a:t>
            </a:r>
            <a:r>
              <a:rPr lang="fr-FR" sz="1800" b="0" dirty="0" err="1" smtClean="0"/>
              <a:t>Same</a:t>
            </a:r>
            <a:r>
              <a:rPr lang="fr-FR" sz="1800" b="0" dirty="0" smtClean="0"/>
              <a:t> as MS, </a:t>
            </a:r>
          </a:p>
          <a:p>
            <a:pPr marL="0" lvl="1" indent="0" algn="just">
              <a:spcAft>
                <a:spcPct val="20000"/>
              </a:spcAft>
              <a:defRPr/>
            </a:pPr>
            <a:r>
              <a:rPr lang="fr-FR" sz="1800" b="0" dirty="0"/>
              <a:t> </a:t>
            </a:r>
            <a:r>
              <a:rPr lang="fr-FR" sz="1800" b="0" dirty="0" smtClean="0"/>
              <a:t>   but </a:t>
            </a:r>
            <a:r>
              <a:rPr lang="fr-FR" sz="1800" b="0" dirty="0" err="1" smtClean="0"/>
              <a:t>can</a:t>
            </a:r>
            <a:r>
              <a:rPr lang="fr-FR" sz="1800" b="0" dirty="0" smtClean="0"/>
              <a:t> have </a:t>
            </a:r>
            <a:r>
              <a:rPr lang="fr-FR" sz="1800" b="0" dirty="0" err="1" smtClean="0"/>
              <a:t>some</a:t>
            </a:r>
            <a:r>
              <a:rPr lang="fr-FR" sz="1800" b="0" dirty="0" smtClean="0"/>
              <a:t> </a:t>
            </a:r>
            <a:r>
              <a:rPr lang="fr-FR" sz="1800" b="0" dirty="0" err="1" smtClean="0"/>
              <a:t>other</a:t>
            </a:r>
            <a:r>
              <a:rPr lang="fr-FR" sz="1800" b="0" dirty="0" smtClean="0"/>
              <a:t> challenges.</a:t>
            </a:r>
          </a:p>
          <a:p>
            <a:pPr marL="285750" lvl="1" algn="just">
              <a:spcAft>
                <a:spcPct val="20000"/>
              </a:spcAft>
              <a:buFont typeface="Arial" pitchFamily="34" charset="0"/>
              <a:buChar char="•"/>
              <a:defRPr/>
            </a:pPr>
            <a:endParaRPr lang="en-GB" sz="2000" b="0" dirty="0" smtClean="0"/>
          </a:p>
          <a:p>
            <a:pPr marL="0" lvl="1" indent="0" algn="just">
              <a:spcAft>
                <a:spcPct val="20000"/>
              </a:spcAft>
              <a:defRPr/>
            </a:pPr>
            <a:r>
              <a:rPr lang="en-GB" sz="2000" b="0" dirty="0" smtClean="0"/>
              <a:t>Managed Services and PPP models allow healthcare providers to renew their infrastructure at no, or much lower capital requirements, while reducing the risks of operations.</a:t>
            </a:r>
            <a:endParaRPr lang="fr-FR" sz="2000" b="0" dirty="0" smtClean="0"/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endParaRPr lang="fr-FR" sz="1400" b="0" i="1" dirty="0" smtClean="0"/>
          </a:p>
          <a:p>
            <a:pPr lvl="1">
              <a:spcAft>
                <a:spcPct val="20000"/>
              </a:spcAft>
              <a:buFont typeface="Wingdings" pitchFamily="2" charset="2"/>
              <a:buChar char="ü"/>
              <a:defRPr/>
            </a:pPr>
            <a:endParaRPr lang="en-GB" sz="1800" b="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588963" y="1628775"/>
            <a:ext cx="82804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95300" indent="-4953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indent="0" algn="just">
              <a:spcAft>
                <a:spcPct val="20000"/>
              </a:spcAft>
              <a:defRPr/>
            </a:pPr>
            <a:r>
              <a:rPr lang="fr-FR" sz="1800" dirty="0" err="1" smtClean="0"/>
              <a:t>Current</a:t>
            </a:r>
            <a:r>
              <a:rPr lang="fr-FR" sz="1800" dirty="0" smtClean="0"/>
              <a:t> challenges: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Absorption in Member States progressing slower than expected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Lack of knowledge, resources &amp; experts to prepare sound projects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Financial issues: co-financing requirement, lack of cash flow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Procurement procedures too lengthy and lacking transparency</a:t>
            </a:r>
          </a:p>
          <a:p>
            <a:pPr marL="0" indent="0" algn="just">
              <a:spcAft>
                <a:spcPct val="20000"/>
              </a:spcAft>
              <a:defRPr/>
            </a:pPr>
            <a:endParaRPr lang="en-GB" sz="1800" b="0" dirty="0" smtClean="0"/>
          </a:p>
          <a:p>
            <a:pPr marL="0" indent="0" algn="just">
              <a:spcAft>
                <a:spcPct val="20000"/>
              </a:spcAft>
              <a:defRPr/>
            </a:pPr>
            <a:r>
              <a:rPr lang="fr-FR" sz="1800" dirty="0" err="1" smtClean="0"/>
              <a:t>Optimising</a:t>
            </a:r>
            <a:r>
              <a:rPr lang="fr-FR" sz="1800" dirty="0" smtClean="0"/>
              <a:t> utilisation: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Member States and their regions need to prioritise funding for healthcare under the 2014-2020 Cohesion Policy programme 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Member States and their regions should be able to have access and share best practices from across Europe</a:t>
            </a:r>
          </a:p>
          <a:p>
            <a:pPr marL="285750" indent="-285750" algn="just">
              <a:spcAft>
                <a:spcPct val="20000"/>
              </a:spcAft>
              <a:buFont typeface="Arial" pitchFamily="34" charset="0"/>
              <a:buChar char="•"/>
              <a:defRPr/>
            </a:pPr>
            <a:r>
              <a:rPr lang="en-GB" sz="1800" b="0" dirty="0" smtClean="0"/>
              <a:t>The European Commission should create mechanisms facilitating an optimal use of the funds </a:t>
            </a:r>
          </a:p>
          <a:p>
            <a:pPr marL="457200" lvl="1" indent="0" algn="just">
              <a:spcAft>
                <a:spcPct val="20000"/>
              </a:spcAft>
              <a:defRPr/>
            </a:pPr>
            <a:endParaRPr lang="en-GB" sz="1800" b="0" dirty="0" smtClean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70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32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EU Cohesion Policy fund to support investment in healthcare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76275" y="1412875"/>
            <a:ext cx="82804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>
              <a:spcAft>
                <a:spcPct val="20000"/>
              </a:spcAft>
              <a:buFontTx/>
              <a:buAutoNum type="arabicPeriod"/>
              <a:defRPr/>
            </a:pPr>
            <a:r>
              <a:rPr lang="en-GB" sz="1800" b="0" dirty="0" smtClean="0"/>
              <a:t>Better use of healthcare and ICT technology and solutions </a:t>
            </a:r>
          </a:p>
          <a:p>
            <a:pPr algn="just">
              <a:spcAft>
                <a:spcPct val="20000"/>
              </a:spcAft>
              <a:buFontTx/>
              <a:buAutoNum type="arabicPeriod"/>
              <a:defRPr/>
            </a:pPr>
            <a:endParaRPr lang="en-GB" sz="1800" b="0" dirty="0"/>
          </a:p>
          <a:p>
            <a:pPr algn="just">
              <a:spcAft>
                <a:spcPct val="20000"/>
              </a:spcAft>
              <a:buFontTx/>
              <a:buAutoNum type="arabicPeriod"/>
              <a:defRPr/>
            </a:pPr>
            <a:r>
              <a:rPr lang="en-GB" sz="1800" b="0" dirty="0" smtClean="0"/>
              <a:t>Managed Services and Public Private Partnerships should be considered in all Member States</a:t>
            </a:r>
          </a:p>
          <a:p>
            <a:pPr algn="just">
              <a:spcAft>
                <a:spcPct val="20000"/>
              </a:spcAft>
              <a:buFontTx/>
              <a:buAutoNum type="arabicPeriod"/>
              <a:defRPr/>
            </a:pPr>
            <a:endParaRPr lang="en-GB" sz="1800" b="0" dirty="0" smtClean="0"/>
          </a:p>
          <a:p>
            <a:pPr algn="just">
              <a:spcAft>
                <a:spcPct val="20000"/>
              </a:spcAft>
              <a:buFontTx/>
              <a:buAutoNum type="arabicPeriod"/>
              <a:defRPr/>
            </a:pPr>
            <a:r>
              <a:rPr lang="en-GB" sz="1800" b="0" dirty="0" smtClean="0"/>
              <a:t>Procurement criteria need to match the demand of the healthcare provider</a:t>
            </a:r>
          </a:p>
          <a:p>
            <a:pPr algn="just">
              <a:spcAft>
                <a:spcPct val="20000"/>
              </a:spcAft>
              <a:buFontTx/>
              <a:buAutoNum type="arabicPeriod"/>
              <a:defRPr/>
            </a:pPr>
            <a:endParaRPr lang="en-GB" sz="1800" b="0" dirty="0"/>
          </a:p>
          <a:p>
            <a:pPr algn="just">
              <a:spcAft>
                <a:spcPct val="20000"/>
              </a:spcAft>
              <a:buFontTx/>
              <a:buAutoNum type="arabicPeriod"/>
              <a:defRPr/>
            </a:pPr>
            <a:r>
              <a:rPr lang="en-GB" sz="1800" b="0" dirty="0" smtClean="0"/>
              <a:t>The European Commission should ensure and facilitate, at national and regional level, the use of Cohesion Policy funds and encourage Managed Services and Public Private Partnership projects</a:t>
            </a:r>
          </a:p>
          <a:p>
            <a:pPr algn="just">
              <a:spcAft>
                <a:spcPct val="20000"/>
              </a:spcAft>
              <a:buFontTx/>
              <a:buAutoNum type="arabicPeriod"/>
              <a:defRPr/>
            </a:pPr>
            <a:endParaRPr lang="fr-FR" sz="1800" b="0" dirty="0" smtClean="0"/>
          </a:p>
          <a:p>
            <a:pPr marL="0" indent="0" algn="just">
              <a:spcAft>
                <a:spcPct val="20000"/>
              </a:spcAft>
              <a:defRPr/>
            </a:pPr>
            <a:r>
              <a:rPr lang="fr-FR" sz="1800" b="0" dirty="0" smtClean="0"/>
              <a:t>Report </a:t>
            </a:r>
            <a:r>
              <a:rPr lang="fr-FR" sz="1800" b="0" dirty="0" err="1" smtClean="0"/>
              <a:t>available</a:t>
            </a:r>
            <a:r>
              <a:rPr lang="fr-FR" sz="1800" b="0" dirty="0" smtClean="0"/>
              <a:t> on </a:t>
            </a:r>
            <a:r>
              <a:rPr lang="fr-FR" sz="1800" b="0" u="sng" dirty="0" smtClean="0">
                <a:solidFill>
                  <a:srgbClr val="0000FF"/>
                </a:solidFill>
              </a:rPr>
              <a:t>www.cocir.org </a:t>
            </a:r>
            <a:endParaRPr lang="fr-FR" sz="1800" b="0" u="sng" dirty="0" smtClean="0">
              <a:solidFill>
                <a:srgbClr val="0000FF"/>
              </a:solidFill>
            </a:endParaRPr>
          </a:p>
          <a:p>
            <a:pPr marL="0" indent="0" algn="just">
              <a:spcAft>
                <a:spcPct val="20000"/>
              </a:spcAft>
              <a:defRPr/>
            </a:pPr>
            <a:r>
              <a:rPr lang="en-US" sz="1600" b="0" i="1" dirty="0" smtClean="0">
                <a:solidFill>
                  <a:srgbClr val="FF3300"/>
                </a:solidFill>
              </a:rPr>
              <a:t>Launch on 18 March 2013 </a:t>
            </a:r>
          </a:p>
          <a:p>
            <a:pPr marL="0" indent="0" algn="just">
              <a:spcAft>
                <a:spcPct val="20000"/>
              </a:spcAft>
              <a:defRPr/>
            </a:pPr>
            <a:r>
              <a:rPr lang="en-US" sz="1600" b="0" i="1" dirty="0" smtClean="0">
                <a:solidFill>
                  <a:srgbClr val="FF3300"/>
                </a:solidFill>
              </a:rPr>
              <a:t>in Brussels in presence of the Commissioner</a:t>
            </a:r>
          </a:p>
          <a:p>
            <a:pPr marL="0" indent="0" algn="just">
              <a:spcAft>
                <a:spcPct val="20000"/>
              </a:spcAft>
              <a:defRPr/>
            </a:pPr>
            <a:r>
              <a:rPr lang="en-US" sz="1600" b="0" i="1" dirty="0" err="1" smtClean="0">
                <a:solidFill>
                  <a:srgbClr val="FF3300"/>
                </a:solidFill>
              </a:rPr>
              <a:t>Tonio</a:t>
            </a:r>
            <a:r>
              <a:rPr lang="en-US" sz="1600" b="0" i="1" dirty="0" smtClean="0">
                <a:solidFill>
                  <a:srgbClr val="FF3300"/>
                </a:solidFill>
              </a:rPr>
              <a:t> Borg as a Keynote Speaker</a:t>
            </a:r>
            <a:endParaRPr lang="en-US" sz="1600" b="0" i="1" dirty="0" smtClean="0">
              <a:solidFill>
                <a:srgbClr val="FF3300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US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4 key recommendations</a:t>
            </a:r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 cstate="print"/>
          <a:srcRect l="28055" t="8704" r="26111" b="4814"/>
          <a:stretch>
            <a:fillRect/>
          </a:stretch>
        </p:blipFill>
        <p:spPr bwMode="auto">
          <a:xfrm>
            <a:off x="5940425" y="4960938"/>
            <a:ext cx="1146175" cy="157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683568" y="2420888"/>
            <a:ext cx="7848600" cy="1752600"/>
          </a:xfrm>
        </p:spPr>
        <p:txBody>
          <a:bodyPr/>
          <a:lstStyle/>
          <a:p>
            <a:pPr eaLnBrk="1" hangingPunct="1"/>
            <a:r>
              <a:rPr lang="fr-BE" sz="3600" b="1" dirty="0" smtClean="0"/>
              <a:t>COCIR </a:t>
            </a:r>
            <a:r>
              <a:rPr lang="fr-BE" sz="3600" b="1" dirty="0" err="1" smtClean="0"/>
              <a:t>collected</a:t>
            </a:r>
            <a:r>
              <a:rPr lang="fr-BE" sz="3600" b="1" dirty="0" smtClean="0"/>
              <a:t> </a:t>
            </a:r>
            <a:r>
              <a:rPr lang="fr-BE" sz="3600" b="1" dirty="0" err="1" smtClean="0"/>
              <a:t>key</a:t>
            </a:r>
            <a:r>
              <a:rPr lang="fr-BE" sz="3600" b="1" dirty="0" smtClean="0"/>
              <a:t> best practices</a:t>
            </a:r>
          </a:p>
          <a:p>
            <a:pPr eaLnBrk="1" hangingPunct="1"/>
            <a:endParaRPr lang="fr-BE" b="1" dirty="0" smtClean="0"/>
          </a:p>
          <a:p>
            <a:pPr eaLnBrk="1" hangingPunct="1"/>
            <a:endParaRPr lang="fr-BE" sz="2000" i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dirty="0" smtClean="0"/>
              <a:t>Investment Solutions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43608" y="1556792"/>
            <a:ext cx="70612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 rot="-5400000">
            <a:off x="-339489" y="2292586"/>
            <a:ext cx="2015654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Complexity</a:t>
            </a:r>
          </a:p>
        </p:txBody>
      </p:sp>
      <p:sp>
        <p:nvSpPr>
          <p:cNvPr id="10" name="TextBox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732240" y="6053286"/>
            <a:ext cx="187220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Flexibility</a:t>
            </a:r>
          </a:p>
        </p:txBody>
      </p:sp>
      <p:sp>
        <p:nvSpPr>
          <p:cNvPr id="11" name="TextBox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436096" y="1196752"/>
            <a:ext cx="23043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Deal Size</a:t>
            </a:r>
          </a:p>
        </p:txBody>
      </p:sp>
      <p:sp>
        <p:nvSpPr>
          <p:cNvPr id="12" name="Rectangle 7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682788" y="3327400"/>
            <a:ext cx="97013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 dirty="0" smtClean="0"/>
              <a:t>Pay per Usage</a:t>
            </a:r>
            <a:endParaRPr lang="en-US" sz="1000" b="1" dirty="0"/>
          </a:p>
        </p:txBody>
      </p:sp>
      <p:sp>
        <p:nvSpPr>
          <p:cNvPr id="13" name="Rectangle 8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332909" y="4406900"/>
            <a:ext cx="140294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 dirty="0" smtClean="0"/>
              <a:t>Straight Sale/ CAPEX</a:t>
            </a:r>
            <a:endParaRPr lang="en-US" sz="1000" b="1" dirty="0"/>
          </a:p>
        </p:txBody>
      </p:sp>
      <p:sp>
        <p:nvSpPr>
          <p:cNvPr id="14" name="Rectangle 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187633" y="2781300"/>
            <a:ext cx="113043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 dirty="0" smtClean="0"/>
              <a:t>Managed Service</a:t>
            </a:r>
            <a:endParaRPr lang="en-US" sz="1000" b="1" dirty="0"/>
          </a:p>
        </p:txBody>
      </p:sp>
      <p:sp>
        <p:nvSpPr>
          <p:cNvPr id="15" name="Rectangle 10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223700" y="2276475"/>
            <a:ext cx="42030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 dirty="0" smtClean="0"/>
              <a:t>PPP</a:t>
            </a:r>
            <a:endParaRPr lang="en-US" sz="1000" b="1" dirty="0"/>
          </a:p>
        </p:txBody>
      </p:sp>
      <p:sp>
        <p:nvSpPr>
          <p:cNvPr id="16" name="Rectangle 11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144193" y="4005263"/>
            <a:ext cx="73129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 dirty="0" smtClean="0"/>
              <a:t>Financing</a:t>
            </a:r>
            <a:endParaRPr lang="en-US" sz="10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Region </a:t>
            </a:r>
            <a:r>
              <a:rPr lang="en-GB" sz="3600" b="0" dirty="0" err="1">
                <a:solidFill>
                  <a:srgbClr val="FF6600"/>
                </a:solidFill>
                <a:latin typeface="+mj-lt"/>
                <a:ea typeface="+mj-ea"/>
                <a:cs typeface="+mj-cs"/>
              </a:rPr>
              <a:t>Hovedstaden</a:t>
            </a: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 - Denmark</a:t>
            </a:r>
            <a:endParaRPr lang="en-US" sz="3600" b="0" dirty="0">
              <a:solidFill>
                <a:srgbClr val="FF66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76275" y="1331913"/>
            <a:ext cx="82804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Category:</a:t>
            </a:r>
            <a:r>
              <a:rPr lang="en-GB" sz="1800" b="0" dirty="0" smtClean="0"/>
              <a:t> </a:t>
            </a:r>
            <a:r>
              <a:rPr lang="en-GB" sz="1600" b="0" dirty="0" smtClean="0"/>
              <a:t>Capital Investment and Managed Services</a:t>
            </a:r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General overview and customer ambition: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Region </a:t>
            </a:r>
            <a:r>
              <a:rPr lang="en-GB" sz="1600" b="0" dirty="0" err="1" smtClean="0"/>
              <a:t>Hovedstaden</a:t>
            </a:r>
            <a:r>
              <a:rPr lang="en-GB" sz="1600" b="0" dirty="0" smtClean="0"/>
              <a:t>, capital region of Denmark, started in 2011 the selection of a health ICT  vendor 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sz="1600" b="0" dirty="0" err="1" smtClean="0"/>
              <a:t>Requirement</a:t>
            </a:r>
            <a:r>
              <a:rPr lang="fr-FR" sz="1600" b="0" dirty="0" smtClean="0"/>
              <a:t>: </a:t>
            </a:r>
            <a:r>
              <a:rPr lang="fr-FR" sz="1600" b="0" dirty="0" err="1" smtClean="0"/>
              <a:t>consolidate</a:t>
            </a:r>
            <a:r>
              <a:rPr lang="fr-FR" sz="1600" b="0" dirty="0" smtClean="0"/>
              <a:t> RIS/PACS </a:t>
            </a:r>
            <a:r>
              <a:rPr lang="fr-FR" sz="1600" b="0" dirty="0" err="1" smtClean="0"/>
              <a:t>environment</a:t>
            </a:r>
            <a:r>
              <a:rPr lang="fr-FR" sz="1600" b="0" dirty="0" smtClean="0"/>
              <a:t> </a:t>
            </a:r>
            <a:r>
              <a:rPr lang="fr-FR" sz="1600" b="0" dirty="0" err="1" smtClean="0"/>
              <a:t>across</a:t>
            </a:r>
            <a:r>
              <a:rPr lang="fr-FR" sz="1600" b="0" dirty="0" smtClean="0"/>
              <a:t> </a:t>
            </a:r>
            <a:r>
              <a:rPr lang="fr-FR" sz="1600" b="0" dirty="0" err="1" smtClean="0"/>
              <a:t>its</a:t>
            </a:r>
            <a:r>
              <a:rPr lang="fr-FR" sz="1600" b="0" dirty="0" smtClean="0"/>
              <a:t> 13 </a:t>
            </a:r>
            <a:r>
              <a:rPr lang="fr-FR" sz="1600" b="0" dirty="0" err="1" smtClean="0"/>
              <a:t>hospitals</a:t>
            </a:r>
            <a:endParaRPr lang="fr-FR" sz="1600" b="0" dirty="0" smtClean="0"/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Customer needs and key challenge:</a:t>
            </a:r>
            <a:endParaRPr lang="en-GB" sz="1800" dirty="0"/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Use </a:t>
            </a:r>
            <a:r>
              <a:rPr lang="en-GB" sz="1600" b="0" dirty="0"/>
              <a:t>regional diagnostic </a:t>
            </a:r>
            <a:r>
              <a:rPr lang="en-GB" sz="1600" b="0" dirty="0" smtClean="0"/>
              <a:t>resources in </a:t>
            </a:r>
            <a:r>
              <a:rPr lang="en-GB" sz="1600" b="0" dirty="0"/>
              <a:t>a more efficient way across the </a:t>
            </a:r>
            <a:r>
              <a:rPr lang="en-GB" sz="1600" b="0" dirty="0" smtClean="0"/>
              <a:t>hospitals</a:t>
            </a:r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Solution and benefits:</a:t>
            </a:r>
            <a:endParaRPr lang="en-GB" sz="1800" dirty="0"/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Enable radiologists </a:t>
            </a:r>
            <a:r>
              <a:rPr lang="en-GB" sz="1600" b="0" dirty="0"/>
              <a:t>to have access to the patient’s complete history of radiology images and reports across the </a:t>
            </a:r>
            <a:r>
              <a:rPr lang="en-GB" sz="1600" b="0" dirty="0" smtClean="0"/>
              <a:t>region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Improve </a:t>
            </a:r>
            <a:r>
              <a:rPr lang="en-GB" sz="1600" b="0" dirty="0"/>
              <a:t>the quality of care </a:t>
            </a:r>
            <a:r>
              <a:rPr lang="en-GB" sz="1600" b="0" dirty="0" smtClean="0"/>
              <a:t>and save </a:t>
            </a:r>
            <a:r>
              <a:rPr lang="en-GB" sz="1600" b="0" dirty="0"/>
              <a:t>costs </a:t>
            </a:r>
            <a:endParaRPr lang="en-GB" sz="1600" b="0" dirty="0" smtClean="0"/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Secure </a:t>
            </a:r>
            <a:r>
              <a:rPr lang="en-GB" sz="1600" b="0" dirty="0"/>
              <a:t>access to </a:t>
            </a:r>
            <a:r>
              <a:rPr lang="en-GB" sz="1600" b="0" dirty="0" smtClean="0"/>
              <a:t>patients’ data </a:t>
            </a:r>
            <a:r>
              <a:rPr lang="en-GB" sz="1600" b="0" dirty="0"/>
              <a:t>for their </a:t>
            </a:r>
            <a:r>
              <a:rPr lang="en-GB" sz="1600" b="0" dirty="0" smtClean="0"/>
              <a:t>patients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Key figures: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13 hospitals employing 36,000 staff and producing 1.6 million radiology examinations / year</a:t>
            </a:r>
            <a:endParaRPr lang="en-GB" sz="1600" b="0" dirty="0"/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3263" y="1125538"/>
            <a:ext cx="2090737" cy="863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76275" y="1331913"/>
            <a:ext cx="82804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Category:</a:t>
            </a:r>
            <a:r>
              <a:rPr lang="en-GB" sz="1800" b="0" dirty="0" smtClean="0"/>
              <a:t> </a:t>
            </a:r>
            <a:r>
              <a:rPr lang="en-GB" sz="1600" b="0" dirty="0" smtClean="0"/>
              <a:t>Managed Services</a:t>
            </a:r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General overview and customer ambition: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Initiative from French Ministry of Health in 2009 to </a:t>
            </a:r>
            <a:r>
              <a:rPr lang="en-GB" sz="1600" b="0" dirty="0"/>
              <a:t>deliver PACS and RIS health ICT applications to the </a:t>
            </a:r>
            <a:r>
              <a:rPr lang="en-GB" sz="1600" b="0" dirty="0" smtClean="0"/>
              <a:t>Ile-de-France region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D</a:t>
            </a:r>
            <a:r>
              <a:rPr lang="en-GB" sz="1600" b="0" dirty="0" smtClean="0"/>
              <a:t>rive </a:t>
            </a:r>
            <a:r>
              <a:rPr lang="en-GB" sz="1600" b="0" dirty="0"/>
              <a:t>productivity and increase efficiencies through rapidly increasing usage of digital technology</a:t>
            </a:r>
            <a:endParaRPr lang="en-GB" sz="1600" b="0" dirty="0" smtClean="0"/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Customer needs and key challenge: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D</a:t>
            </a:r>
            <a:r>
              <a:rPr lang="en-GB" sz="1600" b="0" dirty="0" smtClean="0"/>
              <a:t>eliver </a:t>
            </a:r>
            <a:r>
              <a:rPr lang="en-GB" sz="1600" b="0" dirty="0"/>
              <a:t>PACS and the archiving of imaging services from the cloud as well as image distribution to the local general practitioners via the </a:t>
            </a:r>
            <a:r>
              <a:rPr lang="en-GB" sz="1600" b="0" dirty="0" smtClean="0"/>
              <a:t>internet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600" b="0" dirty="0" smtClean="0"/>
              <a:t> </a:t>
            </a:r>
            <a:r>
              <a:rPr lang="en-GB" sz="1800" dirty="0"/>
              <a:t>Solution and benefits: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Increase in productivity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Reduction of duplication, easier access to patients’ images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Decrease of cost per exam 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Key figures: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29 </a:t>
            </a:r>
            <a:r>
              <a:rPr lang="en-GB" sz="1600" b="0" dirty="0"/>
              <a:t>million euro </a:t>
            </a:r>
            <a:r>
              <a:rPr lang="en-GB" sz="1600" b="0" dirty="0" smtClean="0"/>
              <a:t>project, </a:t>
            </a:r>
            <a:r>
              <a:rPr lang="en-GB" sz="1600" b="0" dirty="0"/>
              <a:t>12 </a:t>
            </a:r>
            <a:r>
              <a:rPr lang="en-GB" sz="1600" b="0" dirty="0" smtClean="0"/>
              <a:t>million inhabitants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93 hospitals, 100+ private practices, 500+ </a:t>
            </a:r>
            <a:r>
              <a:rPr lang="en-GB" sz="1600" b="0" dirty="0" smtClean="0"/>
              <a:t>radiologists</a:t>
            </a:r>
            <a:endParaRPr lang="en-GB" sz="1600" b="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GB" sz="3600" b="0" dirty="0" err="1">
                <a:solidFill>
                  <a:srgbClr val="FF6600"/>
                </a:solidFill>
                <a:latin typeface="+mj-lt"/>
                <a:ea typeface="+mj-ea"/>
                <a:cs typeface="+mj-cs"/>
              </a:rPr>
              <a:t>Région</a:t>
            </a: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 Sans Film - France</a:t>
            </a:r>
            <a:endParaRPr lang="en-US" sz="3600" b="0" dirty="0">
              <a:solidFill>
                <a:srgbClr val="FF66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0525" y="1052513"/>
            <a:ext cx="2224088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76275" y="1341438"/>
            <a:ext cx="82804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Category:</a:t>
            </a:r>
            <a:r>
              <a:rPr lang="en-GB" sz="1800" b="0" dirty="0" smtClean="0"/>
              <a:t> </a:t>
            </a:r>
            <a:r>
              <a:rPr lang="en-GB" sz="1600" b="0" dirty="0" smtClean="0"/>
              <a:t>Managed Services</a:t>
            </a:r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General overview and customer ambition: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15-year </a:t>
            </a:r>
            <a:r>
              <a:rPr lang="en-GB" sz="1600" b="0" dirty="0"/>
              <a:t>PPP contract </a:t>
            </a:r>
            <a:r>
              <a:rPr lang="en-GB" sz="1600" b="0" dirty="0" smtClean="0"/>
              <a:t>to open 2 </a:t>
            </a:r>
            <a:r>
              <a:rPr lang="en-GB" sz="1600" b="0" dirty="0"/>
              <a:t>government-run hospitals </a:t>
            </a:r>
            <a:r>
              <a:rPr lang="en-GB" sz="1600" b="0" dirty="0" smtClean="0"/>
              <a:t>in 2011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sz="1600" b="0" dirty="0" err="1" smtClean="0"/>
              <a:t>Satisfy</a:t>
            </a:r>
            <a:r>
              <a:rPr lang="fr-FR" sz="1600" b="0" dirty="0" smtClean="0"/>
              <a:t> </a:t>
            </a:r>
            <a:r>
              <a:rPr lang="fr-FR" sz="1600" b="0" dirty="0" err="1" smtClean="0"/>
              <a:t>healthcare</a:t>
            </a:r>
            <a:r>
              <a:rPr lang="fr-FR" sz="1600" b="0" dirty="0" smtClean="0"/>
              <a:t> </a:t>
            </a:r>
            <a:r>
              <a:rPr lang="fr-FR" sz="1600" b="0" dirty="0" err="1" smtClean="0"/>
              <a:t>needs</a:t>
            </a:r>
            <a:r>
              <a:rPr lang="fr-FR" sz="1600" b="0" dirty="0" smtClean="0"/>
              <a:t>, </a:t>
            </a:r>
            <a:r>
              <a:rPr lang="fr-FR" sz="1600" b="0" dirty="0" err="1" smtClean="0"/>
              <a:t>equip</a:t>
            </a:r>
            <a:r>
              <a:rPr lang="fr-FR" sz="1600" b="0" dirty="0" smtClean="0"/>
              <a:t> </a:t>
            </a:r>
            <a:r>
              <a:rPr lang="fr-FR" sz="1600" b="0" dirty="0" err="1" smtClean="0"/>
              <a:t>hospitals</a:t>
            </a:r>
            <a:r>
              <a:rPr lang="fr-FR" sz="1600" b="0" dirty="0" smtClean="0"/>
              <a:t> </a:t>
            </a:r>
            <a:r>
              <a:rPr lang="fr-FR" sz="1600" b="0" dirty="0" err="1" smtClean="0"/>
              <a:t>with</a:t>
            </a:r>
            <a:r>
              <a:rPr lang="fr-FR" sz="1600" b="0" dirty="0" smtClean="0"/>
              <a:t> state-of-the-art </a:t>
            </a:r>
            <a:r>
              <a:rPr lang="fr-FR" sz="1600" b="0" dirty="0" err="1" smtClean="0"/>
              <a:t>medical</a:t>
            </a:r>
            <a:r>
              <a:rPr lang="fr-FR" sz="1600" b="0" dirty="0" smtClean="0"/>
              <a:t> </a:t>
            </a:r>
            <a:r>
              <a:rPr lang="fr-FR" sz="1600" b="0" dirty="0" err="1" smtClean="0"/>
              <a:t>technology</a:t>
            </a:r>
            <a:r>
              <a:rPr lang="fr-FR" sz="1600" b="0" dirty="0" smtClean="0"/>
              <a:t>, </a:t>
            </a:r>
            <a:r>
              <a:rPr lang="en-GB" sz="1600" b="0" dirty="0"/>
              <a:t>e</a:t>
            </a:r>
            <a:r>
              <a:rPr lang="en-GB" sz="1600" b="0" dirty="0" smtClean="0"/>
              <a:t>nhance quality </a:t>
            </a:r>
            <a:r>
              <a:rPr lang="en-GB" sz="1600" b="0" dirty="0"/>
              <a:t>of the state-funded healthcare sector </a:t>
            </a:r>
            <a:endParaRPr lang="fr-FR" sz="1600" b="0" dirty="0" smtClean="0"/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Customer needs and key challenge: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Remain competitive and be able to offer the best possible and cost-efficient treatment to patients </a:t>
            </a:r>
            <a:endParaRPr lang="en-GB" sz="1600" b="0" dirty="0" smtClean="0"/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Satisfy </a:t>
            </a:r>
            <a:r>
              <a:rPr lang="en-GB" sz="1600" b="0" dirty="0"/>
              <a:t>growing healthcare demand in a rural area </a:t>
            </a:r>
            <a:endParaRPr lang="en-GB" sz="1600" b="0" dirty="0" smtClean="0"/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Access </a:t>
            </a:r>
            <a:r>
              <a:rPr lang="en-GB" sz="1600" b="0" dirty="0"/>
              <a:t>to the latest imaging and lab technology and IT 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Solution and benefits: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T</a:t>
            </a:r>
            <a:r>
              <a:rPr lang="en-GB" sz="1600" b="0" dirty="0" smtClean="0"/>
              <a:t>he </a:t>
            </a:r>
            <a:r>
              <a:rPr lang="en-GB" sz="1600" b="0" dirty="0"/>
              <a:t>industry </a:t>
            </a:r>
            <a:r>
              <a:rPr lang="en-GB" sz="1600" b="0" dirty="0" smtClean="0"/>
              <a:t>provided </a:t>
            </a:r>
            <a:r>
              <a:rPr lang="en-GB" sz="1600" b="0" dirty="0"/>
              <a:t>the hospitals with </a:t>
            </a:r>
            <a:r>
              <a:rPr lang="en-GB" sz="1600" b="0" dirty="0" smtClean="0"/>
              <a:t>18,500 </a:t>
            </a:r>
            <a:r>
              <a:rPr lang="en-GB" sz="1600" b="0" dirty="0"/>
              <a:t>items including 100 imaging </a:t>
            </a:r>
            <a:r>
              <a:rPr lang="en-GB" sz="1600" b="0" dirty="0" smtClean="0"/>
              <a:t>systems and set </a:t>
            </a:r>
            <a:r>
              <a:rPr lang="en-GB" sz="1600" b="0" dirty="0"/>
              <a:t>up the </a:t>
            </a:r>
            <a:r>
              <a:rPr lang="en-GB" sz="1600" b="0" dirty="0" smtClean="0"/>
              <a:t>ICT and lab systems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Financing </a:t>
            </a:r>
            <a:r>
              <a:rPr lang="en-GB" sz="1600" b="0" dirty="0"/>
              <a:t>and planning </a:t>
            </a:r>
            <a:r>
              <a:rPr lang="en-GB" sz="1600" b="0" dirty="0" smtClean="0"/>
              <a:t>certainty, guarantee of innovations, quality enhancement, workflow consultancy, increased efficiency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Key figures: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2 hospitals, 656 </a:t>
            </a:r>
            <a:r>
              <a:rPr lang="en-GB" sz="1600" b="0" dirty="0"/>
              <a:t>and 329 </a:t>
            </a:r>
            <a:r>
              <a:rPr lang="en-GB" sz="1600" b="0" dirty="0" smtClean="0"/>
              <a:t>beds</a:t>
            </a:r>
            <a:endParaRPr lang="en-GB" sz="1600" b="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Murcia area - Spain</a:t>
            </a:r>
            <a:endParaRPr lang="en-US" sz="3600" b="0" dirty="0">
              <a:solidFill>
                <a:srgbClr val="FF66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260350"/>
            <a:ext cx="192087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76275" y="1196975"/>
            <a:ext cx="82804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Category:</a:t>
            </a:r>
            <a:r>
              <a:rPr lang="en-GB" sz="1800" b="0" dirty="0" smtClean="0"/>
              <a:t> </a:t>
            </a:r>
            <a:r>
              <a:rPr lang="en-GB" sz="1600" b="0" dirty="0" smtClean="0"/>
              <a:t>PPP and Managed Services</a:t>
            </a:r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General overview and customer ambition: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Project signed in 2009 in largest hospital in Spain (Barcelona)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Be a world class healthcare provider and a renowned centre for treatment, research and education 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Customer </a:t>
            </a:r>
            <a:r>
              <a:rPr lang="en-GB" sz="1800" dirty="0"/>
              <a:t>needs and key challenge: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Hospital moving to new building: fully equip it by moving existing </a:t>
            </a:r>
            <a:r>
              <a:rPr lang="en-GB" sz="1600" b="0" dirty="0"/>
              <a:t>equipment and incorporating </a:t>
            </a:r>
            <a:r>
              <a:rPr lang="en-GB" sz="1600" b="0" dirty="0" smtClean="0"/>
              <a:t>new items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Scale-up new </a:t>
            </a:r>
            <a:r>
              <a:rPr lang="en-GB" sz="1600" b="0" dirty="0"/>
              <a:t>i</a:t>
            </a:r>
            <a:r>
              <a:rPr lang="en-GB" sz="1600" b="0" dirty="0" smtClean="0"/>
              <a:t>maging </a:t>
            </a:r>
            <a:r>
              <a:rPr lang="en-GB" sz="1600" b="0" dirty="0"/>
              <a:t>department </a:t>
            </a:r>
            <a:endParaRPr lang="en-GB" sz="1600" b="0" dirty="0" smtClean="0"/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Solution and benefits: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A 10 </a:t>
            </a:r>
            <a:r>
              <a:rPr lang="en-GB" sz="1600" b="0" dirty="0"/>
              <a:t>year partnership </a:t>
            </a:r>
            <a:r>
              <a:rPr lang="en-GB" sz="1600" b="0" dirty="0" smtClean="0"/>
              <a:t>beyond equipment: equipment in the imaging department, renewal of technology, procurement, capital asset plan, research collaboration, fixed monthly fee for total service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Future proofing </a:t>
            </a:r>
            <a:r>
              <a:rPr lang="en-GB" sz="1600" b="0" dirty="0" smtClean="0"/>
              <a:t>technology, transferring </a:t>
            </a:r>
            <a:r>
              <a:rPr lang="en-GB" sz="1600" b="0" dirty="0"/>
              <a:t>technology risk to the medical equipment </a:t>
            </a:r>
            <a:r>
              <a:rPr lang="en-GB" sz="1600" b="0" dirty="0" smtClean="0"/>
              <a:t>provider, collaborative approach, performance </a:t>
            </a:r>
            <a:r>
              <a:rPr lang="en-GB" sz="1600" b="0" dirty="0"/>
              <a:t>guarantees 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Key figures: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34,000 </a:t>
            </a:r>
            <a:r>
              <a:rPr lang="en-GB" sz="1600" b="0" dirty="0" smtClean="0"/>
              <a:t>admissions, 150,000 </a:t>
            </a:r>
            <a:r>
              <a:rPr lang="en-GB" sz="1600" b="0" dirty="0"/>
              <a:t>emergency </a:t>
            </a:r>
            <a:r>
              <a:rPr lang="en-GB" sz="1600" b="0" dirty="0" smtClean="0"/>
              <a:t>cases, 71 </a:t>
            </a:r>
            <a:r>
              <a:rPr lang="en-GB" sz="1600" b="0" dirty="0"/>
              <a:t>beds for day </a:t>
            </a:r>
            <a:r>
              <a:rPr lang="en-GB" sz="1600" b="0" dirty="0" smtClean="0"/>
              <a:t>admission, 634 </a:t>
            </a:r>
            <a:r>
              <a:rPr lang="en-GB" sz="1600" b="0" dirty="0"/>
              <a:t>hospitalisation </a:t>
            </a:r>
            <a:r>
              <a:rPr lang="en-GB" sz="1600" b="0" dirty="0" smtClean="0"/>
              <a:t>beds, 19 </a:t>
            </a:r>
            <a:r>
              <a:rPr lang="en-GB" sz="1600" b="0" dirty="0"/>
              <a:t>surgical rooms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Hospital </a:t>
            </a:r>
            <a:r>
              <a:rPr lang="en-GB" sz="3600" b="0" dirty="0" err="1">
                <a:solidFill>
                  <a:srgbClr val="FF6600"/>
                </a:solidFill>
                <a:latin typeface="+mj-lt"/>
                <a:ea typeface="+mj-ea"/>
                <a:cs typeface="+mj-cs"/>
              </a:rPr>
              <a:t>Sant</a:t>
            </a: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 Pau- Spain</a:t>
            </a:r>
            <a:endParaRPr lang="en-US" sz="3600" b="0" dirty="0">
              <a:solidFill>
                <a:srgbClr val="FF66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76250"/>
            <a:ext cx="1836737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11560" y="1124744"/>
            <a:ext cx="82804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Category:</a:t>
            </a:r>
            <a:r>
              <a:rPr lang="en-GB" sz="1800" b="0" dirty="0" smtClean="0"/>
              <a:t> </a:t>
            </a:r>
            <a:r>
              <a:rPr lang="en-GB" sz="1600" b="0" dirty="0" smtClean="0"/>
              <a:t>Public Private Partnership</a:t>
            </a:r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General overview and customer ambition: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Patient </a:t>
            </a:r>
            <a:r>
              <a:rPr lang="en-GB" sz="1600" b="0" dirty="0"/>
              <a:t>Care </a:t>
            </a:r>
            <a:r>
              <a:rPr lang="en-GB" sz="1600" b="0" dirty="0" smtClean="0"/>
              <a:t>Programme initiated 12 years ago by Valencia Province with </a:t>
            </a:r>
            <a:r>
              <a:rPr lang="en-GB" sz="1600" b="0" dirty="0"/>
              <a:t>a complete patient care </a:t>
            </a:r>
            <a:r>
              <a:rPr lang="en-GB" sz="1600" b="0" dirty="0" smtClean="0"/>
              <a:t>system </a:t>
            </a:r>
            <a:r>
              <a:rPr lang="en-GB" sz="1600" b="0" dirty="0"/>
              <a:t>accessible to everyone at an affordable </a:t>
            </a:r>
            <a:r>
              <a:rPr lang="en-GB" sz="1600" b="0" dirty="0" smtClean="0"/>
              <a:t>price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Customer needs and key challenge: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Patients </a:t>
            </a:r>
            <a:r>
              <a:rPr lang="en-GB" sz="1600" b="0" dirty="0"/>
              <a:t>had poor access to healthcare, long waiting times, long travel distance </a:t>
            </a:r>
            <a:r>
              <a:rPr lang="en-GB" sz="1600" b="0" dirty="0" smtClean="0"/>
              <a:t>with high costs 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Solution and benefits: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PPP </a:t>
            </a:r>
            <a:r>
              <a:rPr lang="en-GB" sz="1600" b="0" dirty="0"/>
              <a:t>model </a:t>
            </a:r>
            <a:r>
              <a:rPr lang="en-GB" sz="1600" b="0" dirty="0" smtClean="0"/>
              <a:t>where </a:t>
            </a:r>
            <a:r>
              <a:rPr lang="en-GB" sz="1600" b="0" dirty="0"/>
              <a:t>providers are private investors </a:t>
            </a:r>
            <a:r>
              <a:rPr lang="en-GB" sz="1600" b="0" dirty="0" smtClean="0"/>
              <a:t>for public healthcare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sz="1600" b="0" dirty="0" smtClean="0"/>
              <a:t>No </a:t>
            </a:r>
            <a:r>
              <a:rPr lang="fr-FR" sz="1600" b="0" dirty="0" err="1" smtClean="0"/>
              <a:t>waiting</a:t>
            </a:r>
            <a:r>
              <a:rPr lang="fr-FR" sz="1600" b="0" dirty="0" smtClean="0"/>
              <a:t> time, s</a:t>
            </a:r>
            <a:r>
              <a:rPr lang="en-GB" sz="1600" b="0" dirty="0" err="1" smtClean="0"/>
              <a:t>creening</a:t>
            </a:r>
            <a:r>
              <a:rPr lang="en-GB" sz="1600" b="0" dirty="0" smtClean="0"/>
              <a:t> programs, private rooms, home care, patient healthcare programmes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Patient has free choice of healthcare provider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Hospital quality management using latest e-health technology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Key </a:t>
            </a:r>
            <a:r>
              <a:rPr lang="en-GB" sz="1800" dirty="0"/>
              <a:t>figures</a:t>
            </a:r>
            <a:r>
              <a:rPr lang="en-GB" sz="1800" dirty="0" smtClean="0"/>
              <a:t>: </a:t>
            </a:r>
          </a:p>
          <a:p>
            <a:pPr marL="1181100" lvl="2" indent="-49530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Patient satisfaction rate &gt;9, Costs per capita 600€ (2012)</a:t>
            </a:r>
          </a:p>
          <a:p>
            <a:pPr marL="1181100" lvl="2" indent="-495300" algn="just">
              <a:spcAft>
                <a:spcPct val="20000"/>
              </a:spcAft>
              <a:defRPr/>
            </a:pPr>
            <a:r>
              <a:rPr lang="en-GB" sz="1600" b="0" dirty="0" smtClean="0"/>
              <a:t>	Average days of hospitalisation 4,2</a:t>
            </a:r>
            <a:endParaRPr lang="en-GB" sz="1600" b="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Valencia Province - Spain</a:t>
            </a:r>
            <a:endParaRPr lang="en-US" sz="3600" b="0" dirty="0">
              <a:solidFill>
                <a:srgbClr val="FF66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64400" y="692150"/>
            <a:ext cx="17065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76275" y="1547813"/>
            <a:ext cx="82804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Category:</a:t>
            </a:r>
            <a:r>
              <a:rPr lang="en-GB" sz="1800" b="0" dirty="0" smtClean="0"/>
              <a:t> </a:t>
            </a:r>
            <a:r>
              <a:rPr lang="en-GB" sz="1600" b="0" dirty="0" smtClean="0"/>
              <a:t>Managed Services</a:t>
            </a:r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General overview and customer ambition: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Queen’s </a:t>
            </a:r>
            <a:r>
              <a:rPr lang="en-GB" sz="1600" b="0" dirty="0"/>
              <a:t>Hospital in Romford opened in 2006 and brought together the services previously run in two other </a:t>
            </a:r>
            <a:r>
              <a:rPr lang="en-GB" sz="1600" b="0" dirty="0" smtClean="0"/>
              <a:t>hospitals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Customer needs and key challenge: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Ensure high quality medical equipment with high availabilities without using too many resources for management and procurement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Solution </a:t>
            </a:r>
            <a:r>
              <a:rPr lang="en-GB" sz="1800" dirty="0"/>
              <a:t>and benefits: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33-year </a:t>
            </a:r>
            <a:r>
              <a:rPr lang="en-GB" sz="1600" b="0" dirty="0"/>
              <a:t>vendor independent Managed Services agreement </a:t>
            </a:r>
            <a:endParaRPr lang="en-GB" sz="1600" b="0" dirty="0" smtClean="0"/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Transferring </a:t>
            </a:r>
            <a:r>
              <a:rPr lang="en-GB" sz="1600" b="0" dirty="0" smtClean="0"/>
              <a:t>risk to the provider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sz="1600" b="0" dirty="0" smtClean="0"/>
              <a:t>Right </a:t>
            </a:r>
            <a:r>
              <a:rPr lang="fr-FR" sz="1600" b="0" dirty="0" err="1" smtClean="0"/>
              <a:t>equipment</a:t>
            </a:r>
            <a:r>
              <a:rPr lang="fr-FR" sz="1600" b="0" dirty="0" smtClean="0"/>
              <a:t>, right time: </a:t>
            </a:r>
            <a:r>
              <a:rPr lang="en-GB" sz="1600" b="0" dirty="0"/>
              <a:t>more flexibility in using latest technology when needed </a:t>
            </a:r>
            <a:endParaRPr lang="en-GB" sz="1600" b="0" dirty="0" smtClean="0"/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Key figures: 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/>
              <a:t>700,000 </a:t>
            </a:r>
            <a:r>
              <a:rPr lang="en-GB" sz="1600" b="0" dirty="0" smtClean="0"/>
              <a:t>inhabitants, 939 beds</a:t>
            </a:r>
            <a:endParaRPr lang="en-GB" sz="1600" b="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Queen’s Hospital - UK</a:t>
            </a:r>
            <a:endParaRPr lang="en-US" sz="3600" b="0" dirty="0">
              <a:solidFill>
                <a:srgbClr val="FF66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596900"/>
            <a:ext cx="1919287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76275" y="1547813"/>
            <a:ext cx="82804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Category:</a:t>
            </a:r>
            <a:r>
              <a:rPr lang="en-GB" sz="1800" b="0" dirty="0" smtClean="0"/>
              <a:t> </a:t>
            </a:r>
            <a:r>
              <a:rPr lang="en-GB" sz="1600" b="0" dirty="0" smtClean="0"/>
              <a:t>Managed Services</a:t>
            </a:r>
          </a:p>
          <a:p>
            <a:pPr marL="495300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 smtClean="0"/>
              <a:t>General overview and customer ambition: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Biggest hospital complex in Northern Ireland signed a project in 2006 to </a:t>
            </a:r>
            <a:r>
              <a:rPr lang="en-GB" sz="1600" b="0" dirty="0"/>
              <a:t>improve health and wellbeing and reduce health inequalities </a:t>
            </a:r>
            <a:endParaRPr lang="en-GB" sz="1600" b="0" dirty="0" smtClean="0"/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Customer needs and key challenge: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10-12 years plan </a:t>
            </a:r>
            <a:r>
              <a:rPr lang="en-GB" sz="1600" b="0" dirty="0"/>
              <a:t>of </a:t>
            </a:r>
            <a:r>
              <a:rPr lang="en-GB" sz="1600" b="0" dirty="0" smtClean="0"/>
              <a:t>redevelopment including creation of a new imaging centre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Solution and benefits: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15-year multi-vendor partnership </a:t>
            </a:r>
            <a:r>
              <a:rPr lang="en-GB" sz="1600" b="0" dirty="0"/>
              <a:t>that goes beyond equipment </a:t>
            </a:r>
            <a:endParaRPr lang="en-GB" sz="1600" b="0" dirty="0" smtClean="0"/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Future </a:t>
            </a:r>
            <a:r>
              <a:rPr lang="en-GB" sz="1600" b="0" dirty="0"/>
              <a:t>proofing technology, </a:t>
            </a:r>
            <a:r>
              <a:rPr lang="en-GB" sz="1600" b="0" dirty="0" smtClean="0"/>
              <a:t>transfer </a:t>
            </a:r>
            <a:r>
              <a:rPr lang="en-GB" sz="1600" b="0" dirty="0"/>
              <a:t>technology risk to provider, guarantee performance, service management, profit sharing, asset management, consultancy, education </a:t>
            </a:r>
          </a:p>
          <a:p>
            <a:pPr marL="495300" lvl="1" indent="-495300" algn="just">
              <a:spcAft>
                <a:spcPct val="20000"/>
              </a:spcAft>
              <a:buFontTx/>
              <a:buChar char="•"/>
              <a:defRPr/>
            </a:pPr>
            <a:r>
              <a:rPr lang="en-GB" sz="1800" dirty="0"/>
              <a:t>Key figures: </a:t>
            </a:r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fr-FR" sz="1600" b="0" dirty="0" smtClean="0"/>
              <a:t>4 </a:t>
            </a:r>
            <a:r>
              <a:rPr lang="fr-FR" sz="1600" b="0" dirty="0" err="1" smtClean="0"/>
              <a:t>hospitals</a:t>
            </a:r>
            <a:r>
              <a:rPr lang="fr-FR" sz="1600" b="0" dirty="0" smtClean="0"/>
              <a:t>, 7,000 staff</a:t>
            </a:r>
            <a:endParaRPr lang="en-GB" sz="1600" b="0" dirty="0" smtClean="0"/>
          </a:p>
          <a:p>
            <a:pPr marL="742950" lvl="1" indent="-285750" algn="just"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1600" b="0" dirty="0" smtClean="0"/>
              <a:t>80,000 admissions,  350,000 outpatients, 40 </a:t>
            </a:r>
            <a:r>
              <a:rPr lang="en-GB" sz="1600" b="0" dirty="0"/>
              <a:t>emergency/intensive care </a:t>
            </a:r>
            <a:r>
              <a:rPr lang="en-GB" sz="1600" b="0" dirty="0" smtClean="0"/>
              <a:t>beds, 500 </a:t>
            </a:r>
            <a:r>
              <a:rPr lang="en-GB" sz="1600" b="0" dirty="0"/>
              <a:t>day hospital </a:t>
            </a:r>
            <a:r>
              <a:rPr lang="en-GB" sz="1600" b="0" dirty="0" smtClean="0"/>
              <a:t>beds, 15 </a:t>
            </a:r>
            <a:r>
              <a:rPr lang="en-GB" sz="1600" b="0" dirty="0"/>
              <a:t>surgical rooms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260350"/>
            <a:ext cx="86423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defRPr/>
            </a:pPr>
            <a:r>
              <a:rPr lang="en-GB" sz="3600" b="0" dirty="0">
                <a:solidFill>
                  <a:srgbClr val="FF6600"/>
                </a:solidFill>
                <a:latin typeface="+mj-lt"/>
                <a:ea typeface="+mj-ea"/>
                <a:cs typeface="+mj-cs"/>
              </a:rPr>
              <a:t>Royal Victoria Hospital - UK</a:t>
            </a:r>
            <a:endParaRPr lang="en-US" sz="3600" b="0" dirty="0">
              <a:solidFill>
                <a:srgbClr val="FF66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1016000"/>
            <a:ext cx="1871662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/>
          </p:nvPr>
        </p:nvSpPr>
        <p:spPr>
          <a:xfrm>
            <a:off x="467544" y="1844675"/>
            <a:ext cx="8351019" cy="325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dirty="0" smtClean="0"/>
              <a:t>All these models have their mutual target</a:t>
            </a:r>
            <a:r>
              <a:rPr lang="en-GB" sz="2800" b="0" dirty="0" smtClean="0"/>
              <a:t>:</a:t>
            </a:r>
          </a:p>
          <a:p>
            <a:pPr marL="457200" lvl="1" indent="0" algn="just">
              <a:spcBef>
                <a:spcPct val="0"/>
              </a:spcBef>
              <a:spcAft>
                <a:spcPct val="20000"/>
              </a:spcAft>
              <a:buNone/>
              <a:defRPr/>
            </a:pPr>
            <a:endParaRPr lang="en-GB" sz="2400" kern="1200" dirty="0" smtClean="0">
              <a:latin typeface="Verdana" pitchFamily="34" charset="0"/>
              <a:ea typeface="+mn-ea"/>
              <a:cs typeface="+mn-cs"/>
            </a:endParaRPr>
          </a:p>
          <a:p>
            <a:pPr lvl="1" algn="just">
              <a:spcBef>
                <a:spcPct val="0"/>
              </a:spcBef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2400" kern="1200" dirty="0" smtClean="0">
                <a:latin typeface="Verdana" pitchFamily="34" charset="0"/>
                <a:ea typeface="+mn-ea"/>
                <a:cs typeface="+mn-cs"/>
              </a:rPr>
              <a:t>Improve </a:t>
            </a:r>
            <a:r>
              <a:rPr lang="en-GB" sz="2400" kern="1200" dirty="0">
                <a:latin typeface="Verdana" pitchFamily="34" charset="0"/>
                <a:ea typeface="+mn-ea"/>
                <a:cs typeface="+mn-cs"/>
              </a:rPr>
              <a:t>the quality, productivity, safety, effectiveness and efficiency of healthcare delivery in the short-term, </a:t>
            </a:r>
          </a:p>
          <a:p>
            <a:pPr lvl="1" algn="just">
              <a:spcBef>
                <a:spcPct val="0"/>
              </a:spcBef>
              <a:spcAft>
                <a:spcPct val="20000"/>
              </a:spcAft>
              <a:buFont typeface="Wingdings" pitchFamily="2" charset="2"/>
              <a:buChar char="ü"/>
              <a:defRPr/>
            </a:pPr>
            <a:r>
              <a:rPr lang="en-GB" sz="2400" kern="1200" dirty="0">
                <a:latin typeface="Verdana" pitchFamily="34" charset="0"/>
                <a:ea typeface="+mn-ea"/>
                <a:cs typeface="+mn-cs"/>
              </a:rPr>
              <a:t>Support a more sustainable high-quality healthcare </a:t>
            </a:r>
            <a:r>
              <a:rPr lang="en-GB" sz="2400" b="0" dirty="0"/>
              <a:t>services for more people at less cost.</a:t>
            </a:r>
          </a:p>
        </p:txBody>
      </p:sp>
      <p:sp>
        <p:nvSpPr>
          <p:cNvPr id="7" name="Title 1"/>
          <p:cNvSpPr txBox="1">
            <a:spLocks/>
          </p:cNvSpPr>
          <p:nvPr>
            <p:custDataLst>
              <p:tags r:id="rId1"/>
            </p:custDataLst>
          </p:nvPr>
        </p:nvSpPr>
        <p:spPr bwMode="auto">
          <a:xfrm>
            <a:off x="1547813" y="188913"/>
            <a:ext cx="720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nl-NL" sz="3600" b="0" kern="0" noProof="0" dirty="0" err="1" smtClean="0">
                <a:solidFill>
                  <a:srgbClr val="FF6600"/>
                </a:solidFill>
                <a:latin typeface="+mn-lt"/>
              </a:rPr>
              <a:t>Conclusion</a:t>
            </a:r>
            <a:endParaRPr kumimoji="0" lang="en-US" sz="3600" b="0" i="0" u="none" strike="noStrike" kern="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-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"/>
  <p:tag name="FONTSETCLASSNAME" val="FontSet1"/>
  <p:tag name="COLORSETCLASSNAME" val="ColorSet1"/>
  <p:tag name="MLI" val="1"/>
  <p:tag name="SHAPESETGROUPCLASSNAME" val="ShapeSetGroup2"/>
  <p:tag name="SHAPESETCLASSNAME" val="TITLEONLY"/>
  <p:tag name="COLORSETGROUPCLASSNAME" val="ColorSetGroupLight"/>
  <p:tag name="FONTSETGROUPCLASSNAME" val="FontSetGroup2"/>
  <p:tag name="SHAPECLASSNAME" val="TitleOnSlide"/>
  <p:tag name="SHAPECLASSPROTECTIONTYPE" val="0"/>
  <p:tag name="COLORS" val="-2;-2;-2;-2;SlideTextFontColor;-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-1;Scheme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SlideTextFontColor;-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SlideTextFontColor;-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SlideTextFontColor;-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SlideTextFontColor;-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SlideTextFontColor;-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SlideTextFontColor;-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SlideTextFontColor;-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LORSETCLASSNAME" val="ColorSet1"/>
  <p:tag name="COLORS" val="-2;-2;-2;-2;SlideTextFontColor;-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" val="SlideTitleFont"/>
  <p:tag name="FONTSETCLASSNAME" val="FontSet1"/>
  <p:tag name="COLORSETCLASSNAME" val="ColorSet1"/>
  <p:tag name="MLI" val="1"/>
  <p:tag name="SHAPESETGROUPCLASSNAME" val="ShapeSetGroup2"/>
  <p:tag name="SHAPESETCLASSNAME" val="TITLEONLY"/>
  <p:tag name="COLORSETGROUPCLASSNAME" val="ColorSetGroupLight"/>
  <p:tag name="FONTSETGROUPCLASSNAME" val="FontSetGroup2"/>
  <p:tag name="SHAPECLASSNAME" val="TitleOnSlide"/>
  <p:tag name="SHAPECLASSPROTECTIONTYPE" val="0"/>
  <p:tag name="COLORS" val="-2;-2;-2;-2;SlideTextFontColor;-2"/>
</p:tagLst>
</file>

<file path=ppt/theme/theme1.xml><?xml version="1.0" encoding="utf-8"?>
<a:theme xmlns:a="http://schemas.openxmlformats.org/drawingml/2006/main" name="European_Template_COCIR ppt">
  <a:themeElements>
    <a:clrScheme name="European_Template_COCIR pp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uropean_Template_COCIR pp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European_Template_COCIR pp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ropean_Template_COCIR pp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European_Template_COCIR ppt">
  <a:themeElements>
    <a:clrScheme name="European_Template_COCIR pp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uropean_Template_COCIR pp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European_Template_COCIR pp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uropean_Template_COCIR pp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uropean_Template_COCIR pp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European_Template_COCIR ppt</Template>
  <TotalTime>3599</TotalTime>
  <Words>1530</Words>
  <Application>Microsoft Office PowerPoint</Application>
  <PresentationFormat>Affichage à l'écran (4:3)</PresentationFormat>
  <Paragraphs>222</Paragraphs>
  <Slides>19</Slides>
  <Notes>15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19</vt:i4>
      </vt:variant>
    </vt:vector>
  </HeadingPairs>
  <TitlesOfParts>
    <vt:vector size="21" baseType="lpstr">
      <vt:lpstr>European_Template_COCIR ppt</vt:lpstr>
      <vt:lpstr>1_European_Template_COCIR ppt</vt:lpstr>
      <vt:lpstr>COCIR workshop  Fostering Financial Sustainability of Healthcare Systems 20 June 2013, Warszawa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Investment Solutions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</vt:vector>
  </TitlesOfParts>
  <Company>Agfa HealthCare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COCIR World of Health IT session</dc:title>
  <dc:creator>Eric Maurincomme</dc:creator>
  <cp:lastModifiedBy>Nicole Denjoy</cp:lastModifiedBy>
  <cp:revision>453</cp:revision>
  <cp:lastPrinted>2012-06-26T07:31:37Z</cp:lastPrinted>
  <dcterms:created xsi:type="dcterms:W3CDTF">2006-01-16T15:03:26Z</dcterms:created>
  <dcterms:modified xsi:type="dcterms:W3CDTF">2013-06-20T06:02:31Z</dcterms:modified>
</cp:coreProperties>
</file>