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8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0077"/>
    <a:srgbClr val="FF3399"/>
    <a:srgbClr val="FF0066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529" autoAdjust="0"/>
    <p:restoredTop sz="90702" autoAdjust="0"/>
  </p:normalViewPr>
  <p:slideViewPr>
    <p:cSldViewPr snapToGrid="0">
      <p:cViewPr varScale="1">
        <p:scale>
          <a:sx n="47" d="100"/>
          <a:sy n="47" d="100"/>
        </p:scale>
        <p:origin x="816" y="43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79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52"/>
    </p:cViewPr>
  </p:sorterViewPr>
  <p:notesViewPr>
    <p:cSldViewPr snapToGrid="0">
      <p:cViewPr varScale="1">
        <p:scale>
          <a:sx n="40" d="100"/>
          <a:sy n="40" d="100"/>
        </p:scale>
        <p:origin x="2366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6C375C-3677-4615-AEAF-855FB13E609B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715CB-D370-4D58-88D0-7D16932F9A1E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2118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94955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11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9007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12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055800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13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147272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14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852013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15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3842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497705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790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914805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76245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53877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74394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9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891161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2715CB-D370-4D58-88D0-7D16932F9A1E}" type="slidenum">
              <a:rPr lang="pl-PL" smtClean="0"/>
              <a:t>10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1692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02E6DF-8583-464D-8F19-533DF30C3A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B39B367B-0BD0-48C0-8B26-12E2E6703D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620BAE2-BE69-4A84-9F16-8D471D4A7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66F955B-4A8F-4832-8F01-B01D47A97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EF7DB70-3438-4D98-9B18-AF9CE84FC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9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4D1803-553D-41E9-95C7-59B5AAA777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A904D174-15C3-4825-A204-CDBDA84F5B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5CDC32FD-1A72-4583-B6DB-12120560E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DBBBA232-15CC-41AD-9C73-9185289778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B0C7AC7-4E54-4E75-B542-B7484D384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7627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E5385265-7DB1-463B-B97B-C1E3A17E08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1842CA9-FA30-47AA-A3E7-026037FD94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13445D40-43CD-4350-9471-8E54E9EFB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EBF2C13-C412-4812-983A-4DBAE86E7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D2B1F094-38CF-4D76-BE89-3F162BA52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614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C2CCC53-A9EE-4AE2-8B71-D47C8C3A1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0085636-EDB9-45A7-BB8E-09929E2CB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1CA4AE9-EC7F-4B5E-A0A9-CAB6E911E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E772351D-A018-471C-A2AE-448718D9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10BFA38D-E50A-4C91-8CAB-9E23CAD05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0258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97DE362-899A-4376-A2D7-5B39BE92F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E16B068C-A0AE-4F05-B619-B1078EAAD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E09F5A8F-54AB-48CC-BB91-D5A5FA160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BDE3AC3E-BB6F-4B55-9787-A702A92C7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F4AB9DF-283D-4CBD-AB13-10D8C5C80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2A0FED5-798F-43F1-8182-D204B3883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A819C66-AD5C-493C-958D-E46637FE75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FFE1CDBA-9EA3-4315-B936-38DDFCA71B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C2E0680D-17D9-4906-AA2B-02BC17DA7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ABF6C21B-B58F-4AD4-9A99-F8AA1A311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918D644E-4014-4BA0-8A71-7909ED82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91870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8C1FCD8-F43C-4905-87C4-8F95B29E07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47869E20-1783-409A-BC20-B704C1B28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B905E6C-FCB5-48A1-8893-6CD60B79CD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0AD540BD-628D-498B-8068-1C69F462FB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170CCCAA-2230-4842-8903-FAD6C92EFC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E5215934-7BB5-432F-B4B2-07F9D708A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D9CB1CAB-B7C2-43BE-AB44-AFD542BF8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FD2557AF-A174-4635-8BD6-F2B22F5FA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4574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2F0D5B-5DE7-40C2-9621-498CBA6B6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AC014B1C-9C76-43F4-A056-B65B99C02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5550217A-F7F5-4333-ADDD-E1E551FDA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2B8CB7F6-AD24-4F5F-909A-FB196B747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9183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698DE3DD-807E-4F9D-B798-B2F4884B43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ECB2E84C-579E-4025-95D5-8AE6C9401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758CDF20-DC5F-4CB7-914C-6FD0B970A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5168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ACA23BA-0685-43F3-8596-DF73ADED9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705B91C-C9FF-4FAE-AFBE-FCD18A782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5E844264-1923-483C-9EF9-D14039E477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46EA0AA-50B3-4CF3-82D3-C80505A1E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BB13375-78E3-4164-820B-66367DCAF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0E0A7C7B-907C-4BAA-9479-4049D8689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741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FBC8C97-2D96-4CEA-86A4-AE752DECF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3A0E9C00-5836-4B67-8557-5F76E0D82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4567C93-84D3-409A-AF4C-EA0334DA10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6DE5EC6-C53A-4232-A809-101BF973D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77520F58-1886-471D-8548-2D961B59A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A2FF969E-981A-482A-9646-C08B70308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9458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artisticMarker/>
                    </a14:imgEffect>
                    <a14:imgEffect>
                      <a14:colorTemperature colorTemp="6605"/>
                    </a14:imgEffect>
                  </a14:imgLayer>
                </a14:imgProps>
              </a:ext>
            </a:extLst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3228419-A04C-4C8B-A04D-B17EBA4D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AFC16B3-4859-400C-84C6-BC4781223A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9AD8B3C-3A3B-4B95-B78C-5133FDBF05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EDDA7-DE9A-4C6F-98B5-C748BD106D0E}" type="datetimeFigureOut">
              <a:rPr lang="pl-PL" smtClean="0"/>
              <a:t>2020-05-22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AA932D24-3E47-4419-9521-BCD1C1F01C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1DD034C-7436-4D9B-9790-0B552A61FF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E71DA-754E-4F1D-ABCF-1187CAF54A5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79072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CA785A7-BA7E-4EA8-9A52-5D8F7E47D8F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</a:t>
            </a:r>
            <a:r>
              <a:rPr lang="pl-PL" sz="2400" dirty="0">
                <a:solidFill>
                  <a:schemeClr val="bg1"/>
                </a:solidFill>
                <a:effectLst/>
                <a:latin typeface="+mn-lt"/>
              </a:rPr>
              <a:t> </a:t>
            </a:r>
            <a:endParaRPr lang="pl-PL" sz="2400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" name="Symbol zastępczy zawartości 3">
            <a:extLst>
              <a:ext uri="{FF2B5EF4-FFF2-40B4-BE49-F238E27FC236}">
                <a16:creationId xmlns:a16="http://schemas.microsoft.com/office/drawing/2014/main" id="{63CBA87C-7F14-40EE-9F13-E8E4463335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25625"/>
            <a:ext cx="10489397" cy="451521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5236838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400" b="1" dirty="0">
                <a:solidFill>
                  <a:srgbClr val="EE0077"/>
                </a:solidFill>
              </a:rPr>
              <a:t>Wyniki badania</a:t>
            </a:r>
            <a:br>
              <a:rPr lang="pl-PL" sz="2400" dirty="0"/>
            </a:br>
            <a:r>
              <a:rPr lang="pl-PL" sz="2200" dirty="0">
                <a:solidFill>
                  <a:srgbClr val="002060"/>
                </a:solidFill>
              </a:rPr>
              <a:t>Analiza połączonych danych wykazała </a:t>
            </a:r>
            <a:r>
              <a:rPr lang="pl-PL" sz="2200" b="1" dirty="0">
                <a:solidFill>
                  <a:srgbClr val="002060"/>
                </a:solidFill>
              </a:rPr>
              <a:t>poprawę stanu psychicznego </a:t>
            </a:r>
            <a:r>
              <a:rPr lang="pl-PL" sz="2200" dirty="0">
                <a:solidFill>
                  <a:srgbClr val="002060"/>
                </a:solidFill>
              </a:rPr>
              <a:t>pacjentów (n=270)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dirty="0">
                <a:solidFill>
                  <a:srgbClr val="002060"/>
                </a:solidFill>
              </a:rPr>
              <a:t>   z encefalopatią wątrobową </a:t>
            </a:r>
            <a:r>
              <a:rPr lang="pl-PL" sz="2200" b="1" dirty="0">
                <a:solidFill>
                  <a:srgbClr val="002060"/>
                </a:solidFill>
              </a:rPr>
              <a:t>(bez względu na typ HE)</a:t>
            </a:r>
            <a:r>
              <a:rPr lang="pl-PL" sz="2200" dirty="0">
                <a:solidFill>
                  <a:srgbClr val="002060"/>
                </a:solidFill>
              </a:rPr>
              <a:t> otrzymujących </a:t>
            </a:r>
            <a:r>
              <a:rPr lang="pl-PL" sz="2200" b="1" dirty="0">
                <a:solidFill>
                  <a:srgbClr val="002060"/>
                </a:solidFill>
              </a:rPr>
              <a:t>LOLA w postaci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b="1" dirty="0">
                <a:solidFill>
                  <a:srgbClr val="002060"/>
                </a:solidFill>
              </a:rPr>
              <a:t>   doustnej</a:t>
            </a:r>
            <a:r>
              <a:rPr lang="pl-PL" sz="2200" dirty="0">
                <a:solidFill>
                  <a:srgbClr val="002060"/>
                </a:solidFill>
              </a:rPr>
              <a:t> w porównaniu do placebo </a:t>
            </a:r>
            <a:r>
              <a:rPr lang="pl-PL" sz="1400" dirty="0">
                <a:solidFill>
                  <a:srgbClr val="002060"/>
                </a:solidFill>
              </a:rPr>
              <a:t>(RR=2,33; 95%CI: 1,55-3,49; efekt ogólny: Z=4,07; p&lt;0,0001) </a:t>
            </a:r>
          </a:p>
          <a:p>
            <a:pPr marL="0" indent="0">
              <a:spcBef>
                <a:spcPts val="0"/>
              </a:spcBef>
              <a:buNone/>
            </a:pPr>
            <a:br>
              <a:rPr lang="pl-PL" sz="1400" dirty="0">
                <a:solidFill>
                  <a:srgbClr val="002060"/>
                </a:solidFill>
              </a:rPr>
            </a:br>
            <a:r>
              <a:rPr lang="pl-PL" sz="1400" dirty="0">
                <a:solidFill>
                  <a:srgbClr val="002060"/>
                </a:solidFill>
              </a:rPr>
              <a:t>Poprawa stanu psychicznego - </a:t>
            </a:r>
            <a:r>
              <a:rPr lang="pl-PL" sz="1400" b="1" dirty="0">
                <a:solidFill>
                  <a:srgbClr val="002060"/>
                </a:solidFill>
              </a:rPr>
              <a:t>LOLA w postaci doustnej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08A6CC26-DB51-4519-AF35-D8AD55801A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65108"/>
            <a:ext cx="10515600" cy="3092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5866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</a:t>
            </a:r>
            <a:r>
              <a:rPr lang="pl-PL" sz="2400" b="1">
                <a:solidFill>
                  <a:schemeClr val="bg1"/>
                </a:solidFill>
                <a:latin typeface="+mn-lt"/>
              </a:rPr>
              <a:t>L-ornityny L-asparaginianu 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>
                <a:solidFill>
                  <a:schemeClr val="bg1"/>
                </a:solidFill>
                <a:latin typeface="+mn-lt"/>
              </a:rPr>
              <a:t>oraz hyperamonemii 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400" b="1" dirty="0">
                <a:solidFill>
                  <a:srgbClr val="EE0077"/>
                </a:solidFill>
              </a:rPr>
              <a:t>Wyniki badania</a:t>
            </a:r>
            <a:br>
              <a:rPr lang="pl-PL" sz="2400" dirty="0"/>
            </a:br>
            <a:r>
              <a:rPr lang="pl-PL" sz="2200" dirty="0">
                <a:solidFill>
                  <a:srgbClr val="002060"/>
                </a:solidFill>
              </a:rPr>
              <a:t>Analiza połączonych danych wykazała </a:t>
            </a:r>
            <a:r>
              <a:rPr lang="pl-PL" sz="2200" b="1" dirty="0">
                <a:solidFill>
                  <a:srgbClr val="002060"/>
                </a:solidFill>
              </a:rPr>
              <a:t>znacznie większą poprawę stanu psychicznego </a:t>
            </a:r>
            <a:r>
              <a:rPr lang="pl-PL" sz="2200" dirty="0">
                <a:solidFill>
                  <a:srgbClr val="002060"/>
                </a:solidFill>
              </a:rPr>
              <a:t>pacjentów (n=551) z </a:t>
            </a:r>
            <a:r>
              <a:rPr lang="pl-PL" sz="2200" b="1" dirty="0">
                <a:solidFill>
                  <a:srgbClr val="002060"/>
                </a:solidFill>
              </a:rPr>
              <a:t>klinicznie jawną encefalopatią wątrobową (OHE) </a:t>
            </a:r>
            <a:r>
              <a:rPr lang="pl-PL" sz="2200" dirty="0">
                <a:solidFill>
                  <a:srgbClr val="002060"/>
                </a:solidFill>
              </a:rPr>
              <a:t>otrzymujących </a:t>
            </a:r>
            <a:r>
              <a:rPr lang="pl-PL" sz="2200" b="1" dirty="0">
                <a:solidFill>
                  <a:srgbClr val="002060"/>
                </a:solidFill>
              </a:rPr>
              <a:t>LOLA (w postaci dożylnej lub doustnej)</a:t>
            </a:r>
            <a:r>
              <a:rPr lang="pl-PL" sz="2200" dirty="0">
                <a:solidFill>
                  <a:srgbClr val="002060"/>
                </a:solidFill>
              </a:rPr>
              <a:t> w porównaniu do placebo </a:t>
            </a:r>
            <a:r>
              <a:rPr lang="pl-PL" sz="1400" dirty="0">
                <a:solidFill>
                  <a:srgbClr val="002060"/>
                </a:solidFill>
              </a:rPr>
              <a:t>(RR=1,19; 95%CI: 1,01-1,39; efekt ogólny: Z=2,14; p=0,03)</a:t>
            </a:r>
            <a:r>
              <a:rPr lang="pl-PL" sz="2200" dirty="0">
                <a:solidFill>
                  <a:srgbClr val="002060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br>
              <a:rPr lang="pl-PL" sz="1400" dirty="0">
                <a:solidFill>
                  <a:srgbClr val="002060"/>
                </a:solidFill>
              </a:rPr>
            </a:br>
            <a:r>
              <a:rPr lang="pl-PL" sz="1400" dirty="0">
                <a:solidFill>
                  <a:srgbClr val="002060"/>
                </a:solidFill>
              </a:rPr>
              <a:t>Poprawa stanu psychicznego pacjentów z </a:t>
            </a:r>
            <a:r>
              <a:rPr lang="pl-PL" sz="1400" b="1" dirty="0">
                <a:solidFill>
                  <a:srgbClr val="002060"/>
                </a:solidFill>
              </a:rPr>
              <a:t>OHE</a:t>
            </a:r>
            <a:r>
              <a:rPr lang="pl-PL" sz="1400" dirty="0">
                <a:solidFill>
                  <a:srgbClr val="002060"/>
                </a:solidFill>
              </a:rPr>
              <a:t> – </a:t>
            </a:r>
            <a:r>
              <a:rPr lang="pl-PL" sz="1400" b="1" dirty="0">
                <a:solidFill>
                  <a:srgbClr val="002060"/>
                </a:solidFill>
              </a:rPr>
              <a:t>wynik łączny dla LOLA w postaci doustnej i dożylnej </a:t>
            </a:r>
          </a:p>
        </p:txBody>
      </p:sp>
      <p:pic>
        <p:nvPicPr>
          <p:cNvPr id="7172" name="Picture 4">
            <a:extLst>
              <a:ext uri="{FF2B5EF4-FFF2-40B4-BE49-F238E27FC236}">
                <a16:creationId xmlns:a16="http://schemas.microsoft.com/office/drawing/2014/main" id="{5F8109F6-FF4B-42F0-864E-523BA3A1DE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844925"/>
            <a:ext cx="10515600" cy="29890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wiazda: 5 punktów 4">
            <a:extLst>
              <a:ext uri="{FF2B5EF4-FFF2-40B4-BE49-F238E27FC236}">
                <a16:creationId xmlns:a16="http://schemas.microsoft.com/office/drawing/2014/main" id="{B4658239-D3E5-4624-A767-C9B026B4CAE7}"/>
              </a:ext>
            </a:extLst>
          </p:cNvPr>
          <p:cNvSpPr/>
          <p:nvPr/>
        </p:nvSpPr>
        <p:spPr>
          <a:xfrm>
            <a:off x="160421" y="365125"/>
            <a:ext cx="497305" cy="4690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62891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</a:t>
            </a:r>
            <a:r>
              <a:rPr lang="pl-PL" sz="2400" b="1">
                <a:solidFill>
                  <a:schemeClr val="bg1"/>
                </a:solidFill>
                <a:latin typeface="+mn-lt"/>
              </a:rPr>
              <a:t>L-ornityny L-asparaginianu 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>
                <a:solidFill>
                  <a:schemeClr val="bg1"/>
                </a:solidFill>
                <a:latin typeface="+mn-lt"/>
              </a:rPr>
              <a:t>oraz hyperamonemii 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400" b="1" dirty="0">
                <a:solidFill>
                  <a:srgbClr val="EE0077"/>
                </a:solidFill>
              </a:rPr>
              <a:t>Wyniki badania</a:t>
            </a:r>
            <a:br>
              <a:rPr lang="pl-PL" sz="2400" dirty="0"/>
            </a:br>
            <a:r>
              <a:rPr lang="pl-PL" sz="2200" dirty="0">
                <a:solidFill>
                  <a:srgbClr val="002060"/>
                </a:solidFill>
              </a:rPr>
              <a:t>Analiza połączonych danych wykazała </a:t>
            </a:r>
            <a:r>
              <a:rPr lang="pl-PL" sz="2200" b="1" dirty="0">
                <a:solidFill>
                  <a:srgbClr val="002060"/>
                </a:solidFill>
              </a:rPr>
              <a:t>znacznie większą poprawę stanu psychicznego </a:t>
            </a:r>
            <a:r>
              <a:rPr lang="pl-PL" sz="2200" dirty="0">
                <a:solidFill>
                  <a:srgbClr val="002060"/>
                </a:solidFill>
              </a:rPr>
              <a:t>pacjentów (n=292) z </a:t>
            </a:r>
            <a:r>
              <a:rPr lang="pl-PL" sz="2200" b="1" dirty="0">
                <a:solidFill>
                  <a:srgbClr val="002060"/>
                </a:solidFill>
              </a:rPr>
              <a:t>minimalną encefalopatią wątrobową (MHE)</a:t>
            </a:r>
            <a:r>
              <a:rPr lang="pl-PL" sz="2200" dirty="0">
                <a:solidFill>
                  <a:srgbClr val="002060"/>
                </a:solidFill>
              </a:rPr>
              <a:t> otrzymujących </a:t>
            </a:r>
            <a:r>
              <a:rPr lang="pl-PL" sz="2200" b="1" dirty="0">
                <a:solidFill>
                  <a:srgbClr val="002060"/>
                </a:solidFill>
              </a:rPr>
              <a:t>LOLA (w postaci dożylnej lub doustnej)</a:t>
            </a:r>
            <a:r>
              <a:rPr lang="pl-PL" sz="2200" dirty="0">
                <a:solidFill>
                  <a:srgbClr val="002060"/>
                </a:solidFill>
              </a:rPr>
              <a:t> w porównaniu do placebo </a:t>
            </a:r>
            <a:r>
              <a:rPr lang="pl-PL" sz="1400" dirty="0">
                <a:solidFill>
                  <a:srgbClr val="002060"/>
                </a:solidFill>
              </a:rPr>
              <a:t>(RR=2,15; 95%CI: 1,48-3,14; efekt ogólny: Z=3,98; p&lt;0,0001)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400" dirty="0">
                <a:solidFill>
                  <a:srgbClr val="002060"/>
                </a:solidFill>
              </a:rPr>
              <a:t>Poprawa stanu psychicznego pacjentów z </a:t>
            </a:r>
            <a:r>
              <a:rPr lang="pl-PL" sz="1400" b="1" dirty="0">
                <a:solidFill>
                  <a:srgbClr val="002060"/>
                </a:solidFill>
              </a:rPr>
              <a:t>MHE</a:t>
            </a:r>
            <a:r>
              <a:rPr lang="pl-PL" sz="1400" dirty="0">
                <a:solidFill>
                  <a:srgbClr val="002060"/>
                </a:solidFill>
              </a:rPr>
              <a:t> – </a:t>
            </a:r>
            <a:r>
              <a:rPr lang="pl-PL" sz="1400" b="1" dirty="0">
                <a:solidFill>
                  <a:srgbClr val="002060"/>
                </a:solidFill>
              </a:rPr>
              <a:t>wynik łączny dla LOLA w postaci doustnej i dożylnej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0D9EA91-9D73-48FF-ABC7-03C38CDFD5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56166"/>
            <a:ext cx="10515600" cy="3433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Gwiazda: 5 punktów 6">
            <a:extLst>
              <a:ext uri="{FF2B5EF4-FFF2-40B4-BE49-F238E27FC236}">
                <a16:creationId xmlns:a16="http://schemas.microsoft.com/office/drawing/2014/main" id="{2C419D7A-BE95-493B-A83F-B2099DAC0768}"/>
              </a:ext>
            </a:extLst>
          </p:cNvPr>
          <p:cNvSpPr/>
          <p:nvPr/>
        </p:nvSpPr>
        <p:spPr>
          <a:xfrm>
            <a:off x="160421" y="365125"/>
            <a:ext cx="497305" cy="4690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9091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</a:t>
            </a:r>
            <a:r>
              <a:rPr lang="pl-PL" sz="2400" b="1">
                <a:solidFill>
                  <a:schemeClr val="bg1"/>
                </a:solidFill>
                <a:latin typeface="+mn-lt"/>
              </a:rPr>
              <a:t>L-ornityny L-asparaginianu 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>
                <a:solidFill>
                  <a:schemeClr val="bg1"/>
                </a:solidFill>
                <a:latin typeface="+mn-lt"/>
              </a:rPr>
              <a:t>oraz hyperamonemii 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400" b="1" dirty="0">
                <a:solidFill>
                  <a:srgbClr val="EE0077"/>
                </a:solidFill>
              </a:rPr>
              <a:t>Wyniki badania</a:t>
            </a:r>
            <a:br>
              <a:rPr lang="pl-PL" sz="2400" dirty="0"/>
            </a:br>
            <a:r>
              <a:rPr lang="pl-PL" sz="2200" dirty="0">
                <a:solidFill>
                  <a:srgbClr val="002060"/>
                </a:solidFill>
              </a:rPr>
              <a:t>Analiza połączonych danych wykazała, że stosowanie </a:t>
            </a:r>
            <a:r>
              <a:rPr lang="pl-PL" sz="2200" b="1" dirty="0">
                <a:solidFill>
                  <a:srgbClr val="002060"/>
                </a:solidFill>
              </a:rPr>
              <a:t>LOLA w postaci dożylnej </a:t>
            </a:r>
            <a:r>
              <a:rPr lang="pl-PL" sz="2200" dirty="0">
                <a:solidFill>
                  <a:srgbClr val="002060"/>
                </a:solidFill>
              </a:rPr>
              <a:t>u pacjentów (n=65) z </a:t>
            </a:r>
            <a:r>
              <a:rPr lang="pl-PL" sz="2200" b="1" dirty="0">
                <a:solidFill>
                  <a:srgbClr val="002060"/>
                </a:solidFill>
              </a:rPr>
              <a:t>minimalną encefalopatią wątrobową (MHE)</a:t>
            </a:r>
            <a:r>
              <a:rPr lang="pl-PL" sz="2200" dirty="0">
                <a:solidFill>
                  <a:srgbClr val="002060"/>
                </a:solidFill>
              </a:rPr>
              <a:t> skutkowało poprawą stanu psychicznego, jednakże </a:t>
            </a:r>
            <a:r>
              <a:rPr lang="pl-PL" sz="2200" b="1" dirty="0">
                <a:solidFill>
                  <a:srgbClr val="002060"/>
                </a:solidFill>
              </a:rPr>
              <a:t>nie została osiągnięta istotna statystycznie różnica</a:t>
            </a:r>
            <a:r>
              <a:rPr lang="pl-PL" sz="2200" dirty="0">
                <a:solidFill>
                  <a:srgbClr val="002060"/>
                </a:solidFill>
              </a:rPr>
              <a:t> w porównaniu do placebo. Przyczyną może być zbyt mała ilość leczonych w ten sposób pacjentów i tylko 2 badania poddane analizie</a:t>
            </a:r>
            <a:r>
              <a:rPr lang="pl-PL" sz="1400" dirty="0">
                <a:solidFill>
                  <a:srgbClr val="002060"/>
                </a:solidFill>
              </a:rPr>
              <a:t>. </a:t>
            </a:r>
          </a:p>
          <a:p>
            <a:pPr marL="0" indent="0">
              <a:spcBef>
                <a:spcPts val="0"/>
              </a:spcBef>
              <a:buNone/>
            </a:pPr>
            <a:br>
              <a:rPr lang="pl-PL" sz="1400" dirty="0">
                <a:solidFill>
                  <a:srgbClr val="002060"/>
                </a:solidFill>
              </a:rPr>
            </a:br>
            <a:r>
              <a:rPr lang="pl-PL" sz="1400" dirty="0">
                <a:solidFill>
                  <a:srgbClr val="002060"/>
                </a:solidFill>
              </a:rPr>
              <a:t>Poprawa stanu psychicznego pacjentów z </a:t>
            </a:r>
            <a:r>
              <a:rPr lang="pl-PL" sz="1400" b="1" dirty="0">
                <a:solidFill>
                  <a:srgbClr val="002060"/>
                </a:solidFill>
              </a:rPr>
              <a:t>MHE</a:t>
            </a:r>
            <a:r>
              <a:rPr lang="pl-PL" sz="1400" dirty="0">
                <a:solidFill>
                  <a:srgbClr val="002060"/>
                </a:solidFill>
              </a:rPr>
              <a:t> – </a:t>
            </a:r>
            <a:r>
              <a:rPr lang="pl-PL" sz="1400" b="1" dirty="0">
                <a:solidFill>
                  <a:srgbClr val="002060"/>
                </a:solidFill>
              </a:rPr>
              <a:t>LOLA w postaci dożylnej 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E4BB911-399D-4E12-A9DD-0ACBAD5D27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240213"/>
            <a:ext cx="10515600" cy="2617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8875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</a:t>
            </a:r>
            <a:r>
              <a:rPr lang="pl-PL" sz="2400" b="1">
                <a:solidFill>
                  <a:schemeClr val="bg1"/>
                </a:solidFill>
                <a:latin typeface="+mn-lt"/>
              </a:rPr>
              <a:t>L-ornityny L-asparaginianu 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>
                <a:solidFill>
                  <a:schemeClr val="bg1"/>
                </a:solidFill>
                <a:latin typeface="+mn-lt"/>
              </a:rPr>
              <a:t>oraz hyperamonemii 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400" b="1" dirty="0">
                <a:solidFill>
                  <a:srgbClr val="EE0077"/>
                </a:solidFill>
              </a:rPr>
              <a:t>Wyniki badania</a:t>
            </a:r>
            <a:br>
              <a:rPr lang="pl-PL" sz="2400" dirty="0"/>
            </a:br>
            <a:r>
              <a:rPr lang="pl-PL" sz="2200" dirty="0">
                <a:solidFill>
                  <a:srgbClr val="002060"/>
                </a:solidFill>
              </a:rPr>
              <a:t>Analiza połączonych danych wykazała </a:t>
            </a:r>
            <a:r>
              <a:rPr lang="pl-PL" sz="2200" b="1" dirty="0">
                <a:solidFill>
                  <a:srgbClr val="002060"/>
                </a:solidFill>
              </a:rPr>
              <a:t>znaczącą poprawę</a:t>
            </a:r>
            <a:r>
              <a:rPr lang="pl-PL" sz="2200" dirty="0">
                <a:solidFill>
                  <a:srgbClr val="002060"/>
                </a:solidFill>
              </a:rPr>
              <a:t> </a:t>
            </a:r>
            <a:r>
              <a:rPr lang="pl-PL" sz="2200" b="1" dirty="0">
                <a:solidFill>
                  <a:srgbClr val="002060"/>
                </a:solidFill>
              </a:rPr>
              <a:t>stanu psychicznego </a:t>
            </a:r>
            <a:r>
              <a:rPr lang="pl-PL" sz="2200" dirty="0">
                <a:solidFill>
                  <a:srgbClr val="002060"/>
                </a:solidFill>
              </a:rPr>
              <a:t>pacjentów (n=227) z </a:t>
            </a:r>
            <a:r>
              <a:rPr lang="pl-PL" sz="2200" b="1" dirty="0">
                <a:solidFill>
                  <a:srgbClr val="002060"/>
                </a:solidFill>
              </a:rPr>
              <a:t>minimalną encefalopatią wątrobową (MHE) </a:t>
            </a:r>
            <a:r>
              <a:rPr lang="pl-PL" sz="2200" dirty="0">
                <a:solidFill>
                  <a:srgbClr val="002060"/>
                </a:solidFill>
              </a:rPr>
              <a:t>otrzymujących </a:t>
            </a:r>
            <a:r>
              <a:rPr lang="pl-PL" sz="2200" b="1" dirty="0">
                <a:solidFill>
                  <a:srgbClr val="002060"/>
                </a:solidFill>
              </a:rPr>
              <a:t>LOLA w postaci doustnej</a:t>
            </a:r>
            <a:r>
              <a:rPr lang="pl-PL" sz="2200" dirty="0">
                <a:solidFill>
                  <a:srgbClr val="002060"/>
                </a:solidFill>
              </a:rPr>
              <a:t> w porównaniu do placebo</a:t>
            </a:r>
            <a:r>
              <a:rPr lang="pl-PL" sz="1400" dirty="0">
                <a:solidFill>
                  <a:srgbClr val="002060"/>
                </a:solidFill>
              </a:rPr>
              <a:t> (RR=2,54; 95%CI: 1,54-4,18; efekt ogólny: Z=3,67; p=0,0002) . </a:t>
            </a:r>
          </a:p>
          <a:p>
            <a:pPr marL="0" indent="0">
              <a:spcBef>
                <a:spcPts val="0"/>
              </a:spcBef>
              <a:buNone/>
            </a:pPr>
            <a:br>
              <a:rPr lang="pl-PL" sz="1400" dirty="0">
                <a:solidFill>
                  <a:srgbClr val="002060"/>
                </a:solidFill>
              </a:rPr>
            </a:br>
            <a:r>
              <a:rPr lang="pl-PL" sz="1400" dirty="0">
                <a:solidFill>
                  <a:srgbClr val="002060"/>
                </a:solidFill>
              </a:rPr>
              <a:t>Poprawa stanu psychicznego pacjentów z </a:t>
            </a:r>
            <a:r>
              <a:rPr lang="pl-PL" sz="1400" b="1" dirty="0">
                <a:solidFill>
                  <a:srgbClr val="002060"/>
                </a:solidFill>
              </a:rPr>
              <a:t>MHE</a:t>
            </a:r>
            <a:r>
              <a:rPr lang="pl-PL" sz="1400" dirty="0">
                <a:solidFill>
                  <a:srgbClr val="002060"/>
                </a:solidFill>
              </a:rPr>
              <a:t> – </a:t>
            </a:r>
            <a:r>
              <a:rPr lang="pl-PL" sz="1400" b="1" dirty="0">
                <a:solidFill>
                  <a:srgbClr val="002060"/>
                </a:solidFill>
              </a:rPr>
              <a:t>LOLA w postaci doustnej 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151B601E-7EE4-4E2F-85F6-A0053623EC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61599"/>
            <a:ext cx="10515600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wiazda: 5 punktów 4">
            <a:extLst>
              <a:ext uri="{FF2B5EF4-FFF2-40B4-BE49-F238E27FC236}">
                <a16:creationId xmlns:a16="http://schemas.microsoft.com/office/drawing/2014/main" id="{C80EE18C-DA9B-4BCE-9219-8F1899035272}"/>
              </a:ext>
            </a:extLst>
          </p:cNvPr>
          <p:cNvSpPr/>
          <p:nvPr/>
        </p:nvSpPr>
        <p:spPr>
          <a:xfrm>
            <a:off x="160421" y="365125"/>
            <a:ext cx="497305" cy="4690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329772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 lIns="72000">
            <a:normAutofit fontScale="92500" lnSpcReduction="20000"/>
          </a:bodyPr>
          <a:lstStyle/>
          <a:p>
            <a:pPr marL="0" indent="0">
              <a:buNone/>
            </a:pPr>
            <a:endParaRPr lang="pl-PL" sz="2600" b="1" dirty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l-PL" b="1" dirty="0">
                <a:solidFill>
                  <a:srgbClr val="EE0077"/>
                </a:solidFill>
              </a:rPr>
              <a:t>Podsumowanie</a:t>
            </a:r>
            <a:endParaRPr lang="pl-PL" dirty="0">
              <a:solidFill>
                <a:srgbClr val="EE0077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600" dirty="0">
                <a:solidFill>
                  <a:srgbClr val="002060"/>
                </a:solidFill>
              </a:rPr>
              <a:t> Obydwie postaci farmaceutyczne LOLA – doustna i dożylna – w większym stopniu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dirty="0">
                <a:solidFill>
                  <a:srgbClr val="002060"/>
                </a:solidFill>
              </a:rPr>
              <a:t>     zmniejszają stężenie amoniaku we krwi niż placebo i jest to różnica istotna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dirty="0">
                <a:solidFill>
                  <a:srgbClr val="002060"/>
                </a:solidFill>
              </a:rPr>
              <a:t>     statystycznie </a:t>
            </a:r>
          </a:p>
          <a:p>
            <a:pPr marL="0" indent="0">
              <a:spcBef>
                <a:spcPts val="0"/>
              </a:spcBef>
              <a:buNone/>
            </a:pPr>
            <a:endParaRPr lang="pl-PL" sz="170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600" dirty="0">
                <a:solidFill>
                  <a:srgbClr val="002060"/>
                </a:solidFill>
              </a:rPr>
              <a:t> Stosowanie L-ornityny L-</a:t>
            </a:r>
            <a:r>
              <a:rPr lang="pl-PL" sz="2600" dirty="0" err="1">
                <a:solidFill>
                  <a:srgbClr val="002060"/>
                </a:solidFill>
              </a:rPr>
              <a:t>asparaginianu</a:t>
            </a:r>
            <a:r>
              <a:rPr lang="pl-PL" sz="2600" dirty="0">
                <a:solidFill>
                  <a:srgbClr val="002060"/>
                </a:solidFill>
              </a:rPr>
              <a:t> (LOLA) - zarówno w postaci dożylnej,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dirty="0">
                <a:solidFill>
                  <a:srgbClr val="002060"/>
                </a:solidFill>
              </a:rPr>
              <a:t>     jak i doustnej - znacząco poprawia stan psychiczny pacjentów z minimalną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dirty="0">
                <a:solidFill>
                  <a:srgbClr val="002060"/>
                </a:solidFill>
              </a:rPr>
              <a:t>     i klinicznie jawną encefalopatią wątrobową w przebiegu marskości wątroby </a:t>
            </a:r>
          </a:p>
          <a:p>
            <a:pPr marL="0" indent="0">
              <a:spcBef>
                <a:spcPts val="0"/>
              </a:spcBef>
              <a:buNone/>
            </a:pPr>
            <a:endParaRPr lang="pl-PL" sz="170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600" dirty="0">
                <a:solidFill>
                  <a:srgbClr val="002060"/>
                </a:solidFill>
              </a:rPr>
              <a:t> Postać doustna L-ornityny L-</a:t>
            </a:r>
            <a:r>
              <a:rPr lang="pl-PL" sz="2600" dirty="0" err="1">
                <a:solidFill>
                  <a:srgbClr val="002060"/>
                </a:solidFill>
              </a:rPr>
              <a:t>asparaginianu</a:t>
            </a:r>
            <a:r>
              <a:rPr lang="pl-PL" sz="2600" dirty="0">
                <a:solidFill>
                  <a:srgbClr val="002060"/>
                </a:solidFill>
              </a:rPr>
              <a:t> (LOLA) okazała się szczególnie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dirty="0">
                <a:solidFill>
                  <a:srgbClr val="002060"/>
                </a:solidFill>
              </a:rPr>
              <a:t>     skuteczna u pacjentów z minimalną encefalopatią wątrobową (MHE)</a:t>
            </a:r>
          </a:p>
          <a:p>
            <a:pPr marL="0" indent="0">
              <a:spcBef>
                <a:spcPts val="0"/>
              </a:spcBef>
              <a:buNone/>
            </a:pPr>
            <a:endParaRPr lang="pl-PL" sz="170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600" b="1" dirty="0">
                <a:solidFill>
                  <a:srgbClr val="002060"/>
                </a:solidFill>
              </a:rPr>
              <a:t> Po raz pierwszy za pomocą metaanalizy wykazano skuteczność postaci doustnej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b="1" dirty="0">
                <a:solidFill>
                  <a:srgbClr val="002060"/>
                </a:solidFill>
              </a:rPr>
              <a:t>    LOLA w zakresie poprawy stanu psychicznego u pacjentów z encefalopatią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b="1" dirty="0">
                <a:solidFill>
                  <a:srgbClr val="002060"/>
                </a:solidFill>
              </a:rPr>
              <a:t>    wątrobową</a:t>
            </a:r>
            <a:r>
              <a:rPr lang="pl-PL" sz="2600" dirty="0">
                <a:solidFill>
                  <a:srgbClr val="002060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endParaRPr lang="pl-PL" sz="170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pl-PL" sz="2600" dirty="0">
                <a:solidFill>
                  <a:srgbClr val="002060"/>
                </a:solidFill>
              </a:rPr>
              <a:t> Wyniki przeprowadzonej metaanalizy pozwalają zakwestionować dotychczas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dirty="0">
                <a:solidFill>
                  <a:srgbClr val="002060"/>
                </a:solidFill>
              </a:rPr>
              <a:t>     pojawiające się twierdzenia, że postać doustna LOLA jest nieskuteczna. </a:t>
            </a:r>
          </a:p>
          <a:p>
            <a:pPr marL="0" indent="0">
              <a:spcBef>
                <a:spcPts val="0"/>
              </a:spcBef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29478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l-PL" sz="2600" b="1" dirty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</a:pPr>
            <a:r>
              <a:rPr lang="pl-PL" sz="2600" b="1" dirty="0">
                <a:solidFill>
                  <a:srgbClr val="EE0077"/>
                </a:solidFill>
              </a:rPr>
              <a:t>Rodzaj badania</a:t>
            </a:r>
            <a:r>
              <a:rPr lang="pl-PL" sz="2600" dirty="0">
                <a:solidFill>
                  <a:srgbClr val="EE0077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dirty="0"/>
              <a:t>   </a:t>
            </a:r>
            <a:r>
              <a:rPr lang="pl-PL" sz="2600" dirty="0">
                <a:solidFill>
                  <a:srgbClr val="002060"/>
                </a:solidFill>
              </a:rPr>
              <a:t>Metaanaliza </a:t>
            </a:r>
            <a:r>
              <a:rPr lang="pl-PL" sz="2600" b="1" dirty="0">
                <a:solidFill>
                  <a:srgbClr val="002060"/>
                </a:solidFill>
              </a:rPr>
              <a:t>10 randomizowanych</a:t>
            </a:r>
            <a:r>
              <a:rPr lang="pl-PL" sz="2600" dirty="0">
                <a:solidFill>
                  <a:srgbClr val="002060"/>
                </a:solidFill>
              </a:rPr>
              <a:t>, kontrolowanych badań klinicznych </a:t>
            </a:r>
          </a:p>
          <a:p>
            <a:pPr marL="0" indent="0">
              <a:spcBef>
                <a:spcPts val="0"/>
              </a:spcBef>
              <a:buNone/>
            </a:pPr>
            <a:endParaRPr lang="pl-PL" sz="2600" dirty="0">
              <a:solidFill>
                <a:srgbClr val="002060"/>
              </a:solidFill>
            </a:endParaRPr>
          </a:p>
          <a:p>
            <a:pPr>
              <a:spcBef>
                <a:spcPts val="0"/>
              </a:spcBef>
            </a:pPr>
            <a:r>
              <a:rPr lang="pl-PL" sz="2600" b="1" dirty="0">
                <a:solidFill>
                  <a:srgbClr val="EE0077"/>
                </a:solidFill>
              </a:rPr>
              <a:t>Cel badania</a:t>
            </a:r>
            <a:br>
              <a:rPr lang="pl-PL" sz="2600" dirty="0"/>
            </a:br>
            <a:r>
              <a:rPr lang="pl-PL" sz="2600" dirty="0">
                <a:solidFill>
                  <a:srgbClr val="002060"/>
                </a:solidFill>
              </a:rPr>
              <a:t>Ocena skuteczności L-ornityny L-</a:t>
            </a:r>
            <a:r>
              <a:rPr lang="pl-PL" sz="2600" dirty="0" err="1">
                <a:solidFill>
                  <a:srgbClr val="002060"/>
                </a:solidFill>
              </a:rPr>
              <a:t>asparaginianu</a:t>
            </a:r>
            <a:r>
              <a:rPr lang="pl-PL" sz="2600" dirty="0">
                <a:solidFill>
                  <a:srgbClr val="002060"/>
                </a:solidFill>
              </a:rPr>
              <a:t> (LOLA) w zakresie </a:t>
            </a:r>
            <a:r>
              <a:rPr lang="pl-PL" sz="2600" b="1" dirty="0">
                <a:solidFill>
                  <a:srgbClr val="002060"/>
                </a:solidFill>
              </a:rPr>
              <a:t>zmniejszania stężenia amoniaku </a:t>
            </a:r>
            <a:r>
              <a:rPr lang="pl-PL" sz="2600" dirty="0">
                <a:solidFill>
                  <a:srgbClr val="002060"/>
                </a:solidFill>
              </a:rPr>
              <a:t>oraz </a:t>
            </a:r>
            <a:r>
              <a:rPr lang="pl-PL" sz="2600" b="1" dirty="0">
                <a:solidFill>
                  <a:srgbClr val="002060"/>
                </a:solidFill>
              </a:rPr>
              <a:t>poprawy stanu psychicznego </a:t>
            </a:r>
            <a:r>
              <a:rPr lang="pl-PL" sz="2600" dirty="0">
                <a:solidFill>
                  <a:srgbClr val="002060"/>
                </a:solidFill>
              </a:rPr>
              <a:t>u pacjentów z marskością wątroby i encefalopatią wątrobową o różnym stopniu nasilenia, w porównaniu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600" dirty="0">
                <a:solidFill>
                  <a:srgbClr val="002060"/>
                </a:solidFill>
              </a:rPr>
              <a:t>   do placebo </a:t>
            </a:r>
          </a:p>
          <a:p>
            <a:pPr marL="0" indent="0">
              <a:spcBef>
                <a:spcPts val="0"/>
              </a:spcBef>
              <a:buNone/>
            </a:pPr>
            <a:endParaRPr lang="pl-PL" sz="2600" dirty="0"/>
          </a:p>
          <a:p>
            <a:pPr>
              <a:spcBef>
                <a:spcPts val="0"/>
              </a:spcBef>
            </a:pPr>
            <a:r>
              <a:rPr lang="pl-PL" sz="2600" b="1" dirty="0">
                <a:solidFill>
                  <a:srgbClr val="EE0077"/>
                </a:solidFill>
              </a:rPr>
              <a:t>Grupa badana</a:t>
            </a:r>
            <a:br>
              <a:rPr lang="pl-PL" sz="2600" dirty="0"/>
            </a:br>
            <a:r>
              <a:rPr lang="pl-PL" sz="2600" dirty="0">
                <a:solidFill>
                  <a:srgbClr val="002060"/>
                </a:solidFill>
              </a:rPr>
              <a:t>Łącznie </a:t>
            </a:r>
            <a:r>
              <a:rPr lang="pl-PL" sz="2600" b="1" dirty="0">
                <a:solidFill>
                  <a:srgbClr val="002060"/>
                </a:solidFill>
              </a:rPr>
              <a:t>884 pacjentów </a:t>
            </a:r>
            <a:r>
              <a:rPr lang="pl-PL" sz="2600" dirty="0">
                <a:solidFill>
                  <a:srgbClr val="002060"/>
                </a:solidFill>
              </a:rPr>
              <a:t>z marskością wątroby i minimalną (MHE) lub klinicznie jawną encefalopatią wątrobową (OHE)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60842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pl-PL" sz="2600" b="1" dirty="0">
              <a:solidFill>
                <a:srgbClr val="FF0066"/>
              </a:solidFill>
            </a:endParaRPr>
          </a:p>
          <a:p>
            <a:r>
              <a:rPr lang="pl-PL" sz="2400" b="1" dirty="0">
                <a:solidFill>
                  <a:srgbClr val="EE0077"/>
                </a:solidFill>
              </a:rPr>
              <a:t>Interwencja terapeutyczna</a:t>
            </a:r>
            <a:r>
              <a:rPr lang="pl-PL" sz="2400" dirty="0">
                <a:solidFill>
                  <a:srgbClr val="EE0077"/>
                </a:solidFill>
              </a:rPr>
              <a:t> </a:t>
            </a:r>
          </a:p>
          <a:p>
            <a:pPr marL="0" indent="0">
              <a:buNone/>
            </a:pPr>
            <a:r>
              <a:rPr lang="pl-PL" sz="2400" dirty="0"/>
              <a:t>   - </a:t>
            </a:r>
            <a:r>
              <a:rPr lang="pl-PL" sz="2400" dirty="0">
                <a:solidFill>
                  <a:srgbClr val="002060"/>
                </a:solidFill>
              </a:rPr>
              <a:t>LOLA w postaci dożylnej, w dawce 20 - 30 g/dobę (przez 3 - 8 dni) 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002060"/>
                </a:solidFill>
              </a:rPr>
              <a:t>   - LOLA w postaci doustnej, w dawce 15 - 18 g/dobę (przez 14 - 90 dni) </a:t>
            </a:r>
          </a:p>
          <a:p>
            <a:pPr marL="0" indent="0">
              <a:buNone/>
            </a:pPr>
            <a:r>
              <a:rPr lang="pl-PL" sz="2400" dirty="0">
                <a:solidFill>
                  <a:srgbClr val="002060"/>
                </a:solidFill>
              </a:rPr>
              <a:t>   - Placebo/brak interwencji terapeutycznej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43397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 lIns="72000">
            <a:normAutofit lnSpcReduction="10000"/>
          </a:bodyPr>
          <a:lstStyle/>
          <a:p>
            <a:pPr marL="0" indent="0">
              <a:buNone/>
            </a:pPr>
            <a:endParaRPr lang="pl-PL" sz="2600" b="1" dirty="0">
              <a:solidFill>
                <a:srgbClr val="FF0066"/>
              </a:solidFill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pl-PL" sz="2400" b="1" dirty="0">
                <a:solidFill>
                  <a:srgbClr val="EE0077"/>
                </a:solidFill>
              </a:rPr>
              <a:t>Parametry oceny</a:t>
            </a:r>
            <a:r>
              <a:rPr lang="pl-PL" sz="2400" dirty="0">
                <a:solidFill>
                  <a:srgbClr val="EE0077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400" b="1" dirty="0"/>
              <a:t>   </a:t>
            </a:r>
            <a:r>
              <a:rPr lang="pl-PL" sz="2400" b="1" dirty="0">
                <a:solidFill>
                  <a:srgbClr val="002060"/>
                </a:solidFill>
              </a:rPr>
              <a:t>Skala West Haven</a:t>
            </a:r>
            <a:r>
              <a:rPr lang="pl-PL" sz="2400" dirty="0">
                <a:solidFill>
                  <a:srgbClr val="002060"/>
                </a:solidFill>
              </a:rPr>
              <a:t> – do oceny pacjentów z klinicznie jawną encefalopatią   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400" dirty="0">
                <a:solidFill>
                  <a:srgbClr val="002060"/>
                </a:solidFill>
              </a:rPr>
              <a:t>   wątrobową (OHE)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400" b="1" dirty="0">
                <a:solidFill>
                  <a:srgbClr val="002060"/>
                </a:solidFill>
              </a:rPr>
              <a:t>   Testy psychometryczne (NCT-A i NCT-B) lub PHES</a:t>
            </a:r>
            <a:r>
              <a:rPr lang="pl-PL" sz="2400" dirty="0">
                <a:solidFill>
                  <a:srgbClr val="002060"/>
                </a:solidFill>
              </a:rPr>
              <a:t> – do oceny pacjentów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400" dirty="0">
                <a:solidFill>
                  <a:srgbClr val="002060"/>
                </a:solidFill>
              </a:rPr>
              <a:t>   z minimalną encefalopatią wątrobową (MHE)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400" b="1" dirty="0">
                <a:solidFill>
                  <a:srgbClr val="002060"/>
                </a:solidFill>
              </a:rPr>
              <a:t>   Stężenie amoniaku we krwi </a:t>
            </a:r>
            <a:r>
              <a:rPr lang="pl-PL" sz="2400" dirty="0">
                <a:solidFill>
                  <a:srgbClr val="002060"/>
                </a:solidFill>
              </a:rPr>
              <a:t>– oznaczane za pomocą standardowych 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400" dirty="0">
                <a:solidFill>
                  <a:srgbClr val="002060"/>
                </a:solidFill>
              </a:rPr>
              <a:t>   biochemicznych testów laboratoryjnych lub testów komercyjnych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pl-PL" sz="2400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2400" b="1" dirty="0">
                <a:solidFill>
                  <a:srgbClr val="002060"/>
                </a:solidFill>
              </a:rPr>
              <a:t>   Pierwszorzędowy punkt końcowy:</a:t>
            </a:r>
            <a:r>
              <a:rPr lang="pl-PL" sz="2400" dirty="0">
                <a:solidFill>
                  <a:srgbClr val="002060"/>
                </a:solidFill>
              </a:rPr>
              <a:t> Poprawa stanu psychicznego u pacjentów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400" dirty="0">
                <a:solidFill>
                  <a:srgbClr val="002060"/>
                </a:solidFill>
              </a:rPr>
              <a:t>   z marskością wątroby i przynajmniej jednym epizodem objawowej encefalopatii  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2400" dirty="0">
                <a:solidFill>
                  <a:srgbClr val="002060"/>
                </a:solidFill>
              </a:rPr>
              <a:t>   wątrobowej (OHE) lub z minimalną encefalopatią wątrobową (MHE)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400" b="1" dirty="0">
                <a:solidFill>
                  <a:srgbClr val="002060"/>
                </a:solidFill>
              </a:rPr>
              <a:t>   Drugorzędowy punkt końcowy:</a:t>
            </a:r>
            <a:r>
              <a:rPr lang="pl-PL" sz="2400" dirty="0">
                <a:solidFill>
                  <a:srgbClr val="002060"/>
                </a:solidFill>
              </a:rPr>
              <a:t> Zmniejszenie stężenia amoniaku we krw</a:t>
            </a:r>
            <a:r>
              <a:rPr lang="pl-PL" sz="2600" dirty="0">
                <a:solidFill>
                  <a:srgbClr val="002060"/>
                </a:solidFill>
              </a:rPr>
              <a:t>i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829002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400" b="1" dirty="0">
                <a:solidFill>
                  <a:srgbClr val="EE0077"/>
                </a:solidFill>
              </a:rPr>
              <a:t>Wyniki badania</a:t>
            </a:r>
            <a:br>
              <a:rPr lang="pl-PL" sz="2400" dirty="0"/>
            </a:br>
            <a:r>
              <a:rPr lang="pl-PL" sz="2200" dirty="0">
                <a:solidFill>
                  <a:srgbClr val="002060"/>
                </a:solidFill>
              </a:rPr>
              <a:t>Analiza połączonych danych wykazała </a:t>
            </a:r>
            <a:r>
              <a:rPr lang="pl-PL" sz="2200" b="1" dirty="0">
                <a:solidFill>
                  <a:srgbClr val="002060"/>
                </a:solidFill>
              </a:rPr>
              <a:t>większe zmniejszenie stężenia amoniaku </a:t>
            </a:r>
            <a:r>
              <a:rPr lang="pl-PL" sz="2200" dirty="0">
                <a:solidFill>
                  <a:srgbClr val="002060"/>
                </a:solidFill>
              </a:rPr>
              <a:t>we krwi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dirty="0">
                <a:solidFill>
                  <a:srgbClr val="002060"/>
                </a:solidFill>
              </a:rPr>
              <a:t>    u pacjentów (n=709) przyjmujących </a:t>
            </a:r>
            <a:r>
              <a:rPr lang="pl-PL" sz="2200" b="1" dirty="0">
                <a:solidFill>
                  <a:srgbClr val="002060"/>
                </a:solidFill>
              </a:rPr>
              <a:t>LOLA (zarówno w postaci dożylnej, jak i doustnej)</a:t>
            </a:r>
            <a:r>
              <a:rPr lang="pl-PL" sz="2200" dirty="0">
                <a:solidFill>
                  <a:srgbClr val="002060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dirty="0">
                <a:solidFill>
                  <a:srgbClr val="002060"/>
                </a:solidFill>
              </a:rPr>
              <a:t>    w porównaniu do placebo </a:t>
            </a:r>
            <a:r>
              <a:rPr lang="pl-PL" sz="1400" dirty="0">
                <a:solidFill>
                  <a:srgbClr val="002060"/>
                </a:solidFill>
              </a:rPr>
              <a:t>(MD= -17,50; 95%CI: -27,73 do -7,26; efekt ogólny: Z=3,35, p=0,0008) </a:t>
            </a:r>
          </a:p>
          <a:p>
            <a:pPr marL="0" indent="0">
              <a:spcBef>
                <a:spcPts val="0"/>
              </a:spcBef>
              <a:buNone/>
            </a:pPr>
            <a:endParaRPr lang="pl-PL" sz="1400" dirty="0">
              <a:solidFill>
                <a:srgbClr val="002060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pl-PL" sz="1400" dirty="0">
                <a:solidFill>
                  <a:srgbClr val="002060"/>
                </a:solidFill>
              </a:rPr>
              <a:t>Zmniejszenie stężenia amoniaku we krwi – </a:t>
            </a:r>
            <a:r>
              <a:rPr lang="pl-PL" sz="1400" b="1" dirty="0">
                <a:solidFill>
                  <a:srgbClr val="002060"/>
                </a:solidFill>
              </a:rPr>
              <a:t>łączne dane ze wszystkich badań (LOLA </a:t>
            </a:r>
            <a:r>
              <a:rPr lang="pl-PL" sz="1400" b="1" dirty="0" err="1">
                <a:solidFill>
                  <a:srgbClr val="002060"/>
                </a:solidFill>
              </a:rPr>
              <a:t>i.v</a:t>
            </a:r>
            <a:r>
              <a:rPr lang="pl-PL" sz="1400" b="1" dirty="0">
                <a:solidFill>
                  <a:srgbClr val="002060"/>
                </a:solidFill>
              </a:rPr>
              <a:t>. oraz LOLA p.o.)</a:t>
            </a:r>
          </a:p>
          <a:p>
            <a:endParaRPr lang="pl-PL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B9D8D3D6-B67B-485E-9AF4-93D11DAD8F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44136"/>
            <a:ext cx="10515600" cy="3093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Gwiazda: 5 punktów 4">
            <a:extLst>
              <a:ext uri="{FF2B5EF4-FFF2-40B4-BE49-F238E27FC236}">
                <a16:creationId xmlns:a16="http://schemas.microsoft.com/office/drawing/2014/main" id="{FD742B09-7FB2-401D-B793-B84CE7EED268}"/>
              </a:ext>
            </a:extLst>
          </p:cNvPr>
          <p:cNvSpPr/>
          <p:nvPr/>
        </p:nvSpPr>
        <p:spPr>
          <a:xfrm>
            <a:off x="160421" y="365125"/>
            <a:ext cx="497305" cy="4690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6626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400" b="1" dirty="0">
                <a:solidFill>
                  <a:srgbClr val="EE0077"/>
                </a:solidFill>
              </a:rPr>
              <a:t>Wyniki badania</a:t>
            </a:r>
            <a:br>
              <a:rPr lang="pl-PL" sz="2400" dirty="0"/>
            </a:br>
            <a:r>
              <a:rPr lang="pl-PL" sz="2200" dirty="0">
                <a:solidFill>
                  <a:srgbClr val="002060"/>
                </a:solidFill>
              </a:rPr>
              <a:t>Analiza połączonych danych wykazała </a:t>
            </a:r>
            <a:r>
              <a:rPr lang="pl-PL" sz="2200" b="1" dirty="0">
                <a:solidFill>
                  <a:srgbClr val="002060"/>
                </a:solidFill>
              </a:rPr>
              <a:t>większe zmniejszenie stężenia amoniaku </a:t>
            </a:r>
            <a:r>
              <a:rPr lang="pl-PL" sz="2200" dirty="0">
                <a:solidFill>
                  <a:srgbClr val="002060"/>
                </a:solidFill>
              </a:rPr>
              <a:t>we krwi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dirty="0">
                <a:solidFill>
                  <a:srgbClr val="002060"/>
                </a:solidFill>
              </a:rPr>
              <a:t>    u pacjentów (n=520) przyjmujących </a:t>
            </a:r>
            <a:r>
              <a:rPr lang="pl-PL" sz="2200" b="1" dirty="0">
                <a:solidFill>
                  <a:srgbClr val="002060"/>
                </a:solidFill>
              </a:rPr>
              <a:t>LOLA (w postaci dożylnej) </a:t>
            </a:r>
            <a:r>
              <a:rPr lang="pl-PL" sz="2200" dirty="0">
                <a:solidFill>
                  <a:srgbClr val="002060"/>
                </a:solidFill>
              </a:rPr>
              <a:t>w porównaniu do placebo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dirty="0">
                <a:solidFill>
                  <a:srgbClr val="002060"/>
                </a:solidFill>
              </a:rPr>
              <a:t> </a:t>
            </a:r>
            <a:r>
              <a:rPr lang="pl-PL" sz="1400" dirty="0">
                <a:solidFill>
                  <a:srgbClr val="002060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br>
              <a:rPr lang="pl-PL" sz="1400" dirty="0"/>
            </a:br>
            <a:r>
              <a:rPr lang="pl-PL" sz="1400" dirty="0">
                <a:solidFill>
                  <a:srgbClr val="002060"/>
                </a:solidFill>
              </a:rPr>
              <a:t>Zmniejszenie stężenia amoniaku we krwi – </a:t>
            </a:r>
            <a:r>
              <a:rPr lang="pl-PL" sz="1400" b="1" dirty="0">
                <a:solidFill>
                  <a:srgbClr val="002060"/>
                </a:solidFill>
              </a:rPr>
              <a:t>LOLA w postaci dożylnej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A05223DC-EAB9-41DC-91C0-927270D22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42296"/>
            <a:ext cx="10515600" cy="2874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7959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35653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400" b="1" dirty="0">
                <a:solidFill>
                  <a:srgbClr val="EE0077"/>
                </a:solidFill>
              </a:rPr>
              <a:t>Wyniki badania</a:t>
            </a:r>
            <a:br>
              <a:rPr lang="pl-PL" sz="2400" dirty="0"/>
            </a:br>
            <a:r>
              <a:rPr lang="pl-PL" sz="2200" dirty="0">
                <a:solidFill>
                  <a:srgbClr val="002060"/>
                </a:solidFill>
              </a:rPr>
              <a:t>Analiza połączonych danych wykazała </a:t>
            </a:r>
            <a:r>
              <a:rPr lang="pl-PL" sz="2200" b="1" dirty="0">
                <a:solidFill>
                  <a:srgbClr val="002060"/>
                </a:solidFill>
              </a:rPr>
              <a:t>większe zmniejszenie stężenia amoniaku </a:t>
            </a:r>
            <a:r>
              <a:rPr lang="pl-PL" sz="2200" dirty="0">
                <a:solidFill>
                  <a:srgbClr val="002060"/>
                </a:solidFill>
              </a:rPr>
              <a:t>we krwi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dirty="0">
                <a:solidFill>
                  <a:srgbClr val="002060"/>
                </a:solidFill>
              </a:rPr>
              <a:t>    u pacjentów (n=189) przyjmujących </a:t>
            </a:r>
            <a:r>
              <a:rPr lang="pl-PL" sz="2200" b="1" dirty="0">
                <a:solidFill>
                  <a:srgbClr val="002060"/>
                </a:solidFill>
              </a:rPr>
              <a:t>LOLA (w postaci doustnej)</a:t>
            </a:r>
            <a:r>
              <a:rPr lang="pl-PL" sz="2200" dirty="0">
                <a:solidFill>
                  <a:srgbClr val="002060"/>
                </a:solidFill>
              </a:rPr>
              <a:t> w porównaniu do placebo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1400" dirty="0">
                <a:solidFill>
                  <a:srgbClr val="002060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br>
              <a:rPr lang="pl-PL" sz="1400" dirty="0"/>
            </a:br>
            <a:r>
              <a:rPr lang="pl-PL" sz="1400" dirty="0">
                <a:solidFill>
                  <a:srgbClr val="002060"/>
                </a:solidFill>
              </a:rPr>
              <a:t>Zmniejszenie stężenia amoniaku we krwi – </a:t>
            </a:r>
            <a:r>
              <a:rPr lang="pl-PL" sz="1400" b="1" dirty="0">
                <a:solidFill>
                  <a:srgbClr val="002060"/>
                </a:solidFill>
              </a:rPr>
              <a:t>LOLA w postaci doustnej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D57D2492-B9F4-433B-B88B-176E88813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429000"/>
            <a:ext cx="10515600" cy="2637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4955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400" b="1" dirty="0">
                <a:solidFill>
                  <a:srgbClr val="EE0077"/>
                </a:solidFill>
              </a:rPr>
              <a:t>Wyniki badania</a:t>
            </a:r>
            <a:br>
              <a:rPr lang="pl-PL" sz="2400" dirty="0"/>
            </a:br>
            <a:r>
              <a:rPr lang="pl-PL" sz="2200" dirty="0">
                <a:solidFill>
                  <a:srgbClr val="002060"/>
                </a:solidFill>
              </a:rPr>
              <a:t>Analiza połączonych danych wykazała </a:t>
            </a:r>
            <a:r>
              <a:rPr lang="pl-PL" sz="2200" b="1" dirty="0">
                <a:solidFill>
                  <a:srgbClr val="002060"/>
                </a:solidFill>
              </a:rPr>
              <a:t>poprawę stanu psychicznego </a:t>
            </a:r>
            <a:r>
              <a:rPr lang="pl-PL" sz="2200" dirty="0">
                <a:solidFill>
                  <a:srgbClr val="002060"/>
                </a:solidFill>
              </a:rPr>
              <a:t>pacjentów (n=843)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dirty="0">
                <a:solidFill>
                  <a:srgbClr val="002060"/>
                </a:solidFill>
              </a:rPr>
              <a:t>   z encefalopatią wątrobową </a:t>
            </a:r>
            <a:r>
              <a:rPr lang="pl-PL" sz="2200" b="1" dirty="0">
                <a:solidFill>
                  <a:srgbClr val="002060"/>
                </a:solidFill>
              </a:rPr>
              <a:t>(bez względu na typ HE)</a:t>
            </a:r>
            <a:r>
              <a:rPr lang="pl-PL" sz="2200" dirty="0">
                <a:solidFill>
                  <a:srgbClr val="002060"/>
                </a:solidFill>
              </a:rPr>
              <a:t> otrzymujących </a:t>
            </a:r>
            <a:r>
              <a:rPr lang="pl-PL" sz="2200" b="1" dirty="0">
                <a:solidFill>
                  <a:srgbClr val="002060"/>
                </a:solidFill>
              </a:rPr>
              <a:t>LOLA (w postaci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b="1" dirty="0">
                <a:solidFill>
                  <a:srgbClr val="002060"/>
                </a:solidFill>
              </a:rPr>
              <a:t>   dożylnej lub doustnej)</a:t>
            </a:r>
            <a:r>
              <a:rPr lang="pl-PL" sz="2200" dirty="0">
                <a:solidFill>
                  <a:srgbClr val="002060"/>
                </a:solidFill>
              </a:rPr>
              <a:t> w porównaniu do placebo </a:t>
            </a:r>
            <a:r>
              <a:rPr lang="pl-PL" sz="1400" dirty="0">
                <a:solidFill>
                  <a:srgbClr val="002060"/>
                </a:solidFill>
              </a:rPr>
              <a:t>(RR=1,36; 95%CI: 1,10-1,69; efekt ogólny: Z=2,82; p=0,005)</a:t>
            </a:r>
          </a:p>
          <a:p>
            <a:pPr marL="0" indent="0">
              <a:spcBef>
                <a:spcPts val="0"/>
              </a:spcBef>
              <a:buNone/>
            </a:pPr>
            <a:br>
              <a:rPr lang="pl-PL" sz="1400" dirty="0">
                <a:solidFill>
                  <a:srgbClr val="002060"/>
                </a:solidFill>
              </a:rPr>
            </a:br>
            <a:r>
              <a:rPr lang="pl-PL" sz="1400" dirty="0">
                <a:solidFill>
                  <a:srgbClr val="002060"/>
                </a:solidFill>
              </a:rPr>
              <a:t>Poprawa stanu psychicznego - </a:t>
            </a:r>
            <a:r>
              <a:rPr lang="pl-PL" sz="1400" b="1" dirty="0">
                <a:solidFill>
                  <a:srgbClr val="002060"/>
                </a:solidFill>
              </a:rPr>
              <a:t>łączne dane ze wszystkich badań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E9900B2E-6376-434F-8ACC-5BC761FAB7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61765"/>
            <a:ext cx="10515600" cy="3159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Gwiazda: 5 punktów 5">
            <a:extLst>
              <a:ext uri="{FF2B5EF4-FFF2-40B4-BE49-F238E27FC236}">
                <a16:creationId xmlns:a16="http://schemas.microsoft.com/office/drawing/2014/main" id="{77B79DE6-CDCA-4541-8F5A-EA85C05EBB41}"/>
              </a:ext>
            </a:extLst>
          </p:cNvPr>
          <p:cNvSpPr/>
          <p:nvPr/>
        </p:nvSpPr>
        <p:spPr>
          <a:xfrm>
            <a:off x="160421" y="365125"/>
            <a:ext cx="497305" cy="46906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37886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FB0647-20E0-440C-BA95-ED26D2AD5B5D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EE0077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pl-PL" sz="2400" b="1" dirty="0">
                <a:solidFill>
                  <a:schemeClr val="bg1"/>
                </a:solidFill>
                <a:latin typeface="+mn-lt"/>
              </a:rPr>
              <a:t>Skuteczność L-ornityny L-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asparaginianu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w leczeniu encefalopatii wątrobowej </a:t>
            </a:r>
            <a:br>
              <a:rPr lang="pl-PL" sz="2400" b="1" dirty="0">
                <a:solidFill>
                  <a:schemeClr val="bg1"/>
                </a:solidFill>
                <a:latin typeface="+mn-lt"/>
              </a:rPr>
            </a:br>
            <a:r>
              <a:rPr lang="pl-PL" sz="2400" b="1" dirty="0">
                <a:solidFill>
                  <a:schemeClr val="bg1"/>
                </a:solidFill>
                <a:latin typeface="+mn-lt"/>
              </a:rPr>
              <a:t>oraz </a:t>
            </a:r>
            <a:r>
              <a:rPr lang="pl-PL" sz="2400" b="1" dirty="0" err="1">
                <a:solidFill>
                  <a:schemeClr val="bg1"/>
                </a:solidFill>
                <a:latin typeface="+mn-lt"/>
              </a:rPr>
              <a:t>hyperamonemii</a:t>
            </a:r>
            <a:r>
              <a:rPr lang="pl-PL" sz="2400" b="1" dirty="0">
                <a:solidFill>
                  <a:schemeClr val="bg1"/>
                </a:solidFill>
                <a:latin typeface="+mn-lt"/>
              </a:rPr>
              <a:t> u pacjentów z marskością wątroby: </a:t>
            </a:r>
            <a:r>
              <a:rPr lang="pl-PL" sz="2400" dirty="0">
                <a:solidFill>
                  <a:schemeClr val="bg1"/>
                </a:solidFill>
                <a:latin typeface="+mn-lt"/>
              </a:rPr>
              <a:t>Przegląd systematyczny </a:t>
            </a:r>
            <a:br>
              <a:rPr lang="pl-PL" sz="2400" dirty="0">
                <a:solidFill>
                  <a:schemeClr val="bg1"/>
                </a:solidFill>
                <a:latin typeface="+mn-lt"/>
              </a:rPr>
            </a:br>
            <a:r>
              <a:rPr lang="pl-PL" sz="2400" dirty="0">
                <a:solidFill>
                  <a:schemeClr val="bg1"/>
                </a:solidFill>
                <a:latin typeface="+mn-lt"/>
              </a:rPr>
              <a:t>i metaanaliza randomizowanych i kontrolowanych badań klinicznych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B6157FC-8ADD-4440-B1A2-6458B0834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pl-PL" sz="2400" b="1" dirty="0">
                <a:solidFill>
                  <a:srgbClr val="EE0077"/>
                </a:solidFill>
              </a:rPr>
              <a:t>Wyniki badania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dirty="0"/>
              <a:t>   </a:t>
            </a:r>
            <a:r>
              <a:rPr lang="pl-PL" sz="2200" dirty="0">
                <a:solidFill>
                  <a:srgbClr val="002060"/>
                </a:solidFill>
              </a:rPr>
              <a:t>Analiza połączonych danych wykazała </a:t>
            </a:r>
            <a:r>
              <a:rPr lang="pl-PL" sz="2200" b="1" dirty="0">
                <a:solidFill>
                  <a:srgbClr val="002060"/>
                </a:solidFill>
              </a:rPr>
              <a:t>poprawę stanu psychicznego </a:t>
            </a:r>
            <a:r>
              <a:rPr lang="pl-PL" sz="2200" dirty="0">
                <a:solidFill>
                  <a:srgbClr val="002060"/>
                </a:solidFill>
              </a:rPr>
              <a:t>pacjentów</a:t>
            </a:r>
            <a:r>
              <a:rPr lang="pl-PL" sz="2200" b="1" dirty="0">
                <a:solidFill>
                  <a:srgbClr val="002060"/>
                </a:solidFill>
              </a:rPr>
              <a:t> </a:t>
            </a:r>
            <a:r>
              <a:rPr lang="pl-PL" sz="2200" dirty="0">
                <a:solidFill>
                  <a:srgbClr val="002060"/>
                </a:solidFill>
              </a:rPr>
              <a:t>(n=573)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dirty="0">
                <a:solidFill>
                  <a:srgbClr val="002060"/>
                </a:solidFill>
              </a:rPr>
              <a:t>   z encefalopatią wątrobową </a:t>
            </a:r>
            <a:r>
              <a:rPr lang="pl-PL" sz="2200" b="1" dirty="0">
                <a:solidFill>
                  <a:srgbClr val="002060"/>
                </a:solidFill>
              </a:rPr>
              <a:t>(bez względu na typ HE) </a:t>
            </a:r>
            <a:r>
              <a:rPr lang="pl-PL" sz="2200" dirty="0">
                <a:solidFill>
                  <a:srgbClr val="002060"/>
                </a:solidFill>
              </a:rPr>
              <a:t>otrzymujących </a:t>
            </a:r>
            <a:r>
              <a:rPr lang="pl-PL" sz="2200" b="1" dirty="0">
                <a:solidFill>
                  <a:srgbClr val="002060"/>
                </a:solidFill>
              </a:rPr>
              <a:t>LOLA w postaci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pl-PL" sz="2200" b="1" dirty="0">
                <a:solidFill>
                  <a:srgbClr val="002060"/>
                </a:solidFill>
              </a:rPr>
              <a:t>   dożylnej</a:t>
            </a:r>
            <a:r>
              <a:rPr lang="pl-PL" sz="2200" dirty="0">
                <a:solidFill>
                  <a:srgbClr val="002060"/>
                </a:solidFill>
              </a:rPr>
              <a:t> w porównaniu do placebo </a:t>
            </a:r>
            <a:r>
              <a:rPr lang="pl-PL" sz="1400" dirty="0">
                <a:solidFill>
                  <a:srgbClr val="002060"/>
                </a:solidFill>
              </a:rPr>
              <a:t>(RR=1,17; 95%CI: 1,00-1,37; efekt ogólny: Z=1,98; p=0,05) </a:t>
            </a:r>
            <a:br>
              <a:rPr lang="pl-PL" sz="2400" dirty="0">
                <a:solidFill>
                  <a:srgbClr val="002060"/>
                </a:solidFill>
              </a:rPr>
            </a:br>
            <a:br>
              <a:rPr lang="pl-PL" sz="1400" dirty="0">
                <a:solidFill>
                  <a:srgbClr val="002060"/>
                </a:solidFill>
              </a:rPr>
            </a:br>
            <a:r>
              <a:rPr lang="pl-PL" sz="1400" dirty="0">
                <a:solidFill>
                  <a:srgbClr val="002060"/>
                </a:solidFill>
              </a:rPr>
              <a:t>Poprawa stanu psychicznego - </a:t>
            </a:r>
            <a:r>
              <a:rPr lang="pl-PL" sz="1400" b="1" dirty="0">
                <a:solidFill>
                  <a:srgbClr val="002060"/>
                </a:solidFill>
              </a:rPr>
              <a:t>LOLA w postaci dożylnej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BF89AC3C-6BA8-49D8-B87D-D884C1B7E0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3597861"/>
            <a:ext cx="10515600" cy="3104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732660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1439</Words>
  <Application>Microsoft Office PowerPoint</Application>
  <PresentationFormat>Panoramiczny</PresentationFormat>
  <Paragraphs>107</Paragraphs>
  <Slides>15</Slides>
  <Notes>14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Motyw pakietu Office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  <vt:lpstr>Skuteczność L-ornityny L-asparaginianu w leczeniu encefalopatii wątrobowej  oraz hyperamonemii u pacjentów z marskością wątroby: Przegląd systematyczny  i metaanaliza randomizowanych i kontrolowanych badań klinicznych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eerr</dc:title>
  <dc:creator>Ja</dc:creator>
  <cp:lastModifiedBy>Ja</cp:lastModifiedBy>
  <cp:revision>49</cp:revision>
  <dcterms:created xsi:type="dcterms:W3CDTF">2019-10-08T13:19:56Z</dcterms:created>
  <dcterms:modified xsi:type="dcterms:W3CDTF">2020-05-22T11:46:58Z</dcterms:modified>
</cp:coreProperties>
</file>