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2" r:id="rId4"/>
    <p:sldId id="273" r:id="rId5"/>
    <p:sldId id="271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88" r:id="rId15"/>
    <p:sldId id="291" r:id="rId16"/>
    <p:sldId id="290" r:id="rId17"/>
    <p:sldId id="259" r:id="rId18"/>
    <p:sldId id="278" r:id="rId19"/>
    <p:sldId id="280" r:id="rId20"/>
    <p:sldId id="279" r:id="rId21"/>
    <p:sldId id="282" r:id="rId22"/>
    <p:sldId id="283" r:id="rId23"/>
    <p:sldId id="284" r:id="rId24"/>
    <p:sldId id="285" r:id="rId25"/>
    <p:sldId id="286" r:id="rId26"/>
    <p:sldId id="274" r:id="rId27"/>
    <p:sldId id="276" r:id="rId2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CC"/>
    <a:srgbClr val="FBFBD5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0E44B-F9A7-4A2E-AB69-0F7B564DCF92}" type="datetimeFigureOut">
              <a:rPr lang="pl-PL" smtClean="0"/>
              <a:pPr/>
              <a:t>2014-06-07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C7E63-966F-4F62-8021-48FA6DED5B7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395536" y="1916832"/>
            <a:ext cx="8208912" cy="1470025"/>
          </a:xfrm>
        </p:spPr>
        <p:txBody>
          <a:bodyPr>
            <a:noAutofit/>
          </a:bodyPr>
          <a:lstStyle/>
          <a:p>
            <a:r>
              <a:rPr lang="pl-PL" sz="4000" b="1" dirty="0" smtClean="0">
                <a:solidFill>
                  <a:srgbClr val="0000FF"/>
                </a:solidFill>
              </a:rPr>
              <a:t>Diagnostyka i profilaktyka </a:t>
            </a:r>
            <a:br>
              <a:rPr lang="pl-PL" sz="4000" b="1" dirty="0" smtClean="0">
                <a:solidFill>
                  <a:srgbClr val="0000FF"/>
                </a:solidFill>
              </a:rPr>
            </a:br>
            <a:r>
              <a:rPr lang="pl-PL" sz="4000" b="1" dirty="0" smtClean="0">
                <a:solidFill>
                  <a:srgbClr val="0000FF"/>
                </a:solidFill>
              </a:rPr>
              <a:t>zakażenia HIV </a:t>
            </a:r>
            <a:r>
              <a:rPr lang="pl-PL" sz="3800" b="1" dirty="0" smtClean="0">
                <a:solidFill>
                  <a:srgbClr val="0000FF"/>
                </a:solidFill>
              </a:rPr>
              <a:t/>
            </a:r>
            <a:br>
              <a:rPr lang="pl-PL" sz="3800" b="1" dirty="0" smtClean="0">
                <a:solidFill>
                  <a:srgbClr val="0000FF"/>
                </a:solidFill>
              </a:rPr>
            </a:br>
            <a:r>
              <a:rPr lang="pl-PL" sz="3400" b="1" dirty="0" smtClean="0">
                <a:solidFill>
                  <a:srgbClr val="0000FF"/>
                </a:solidFill>
              </a:rPr>
              <a:t>u dziecka urodzonego przez matkę HIV+</a:t>
            </a:r>
            <a:endParaRPr lang="pl-PL" sz="3400" b="1" dirty="0">
              <a:solidFill>
                <a:srgbClr val="0000FF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23528" y="4653136"/>
            <a:ext cx="8496944" cy="1752600"/>
          </a:xfrm>
        </p:spPr>
        <p:txBody>
          <a:bodyPr>
            <a:normAutofit fontScale="92500"/>
          </a:bodyPr>
          <a:lstStyle/>
          <a:p>
            <a:r>
              <a:rPr lang="pl-PL" b="1" dirty="0" smtClean="0"/>
              <a:t>Magdalena Marczyńska</a:t>
            </a:r>
          </a:p>
          <a:p>
            <a:r>
              <a:rPr lang="pl-PL" dirty="0" smtClean="0"/>
              <a:t>Klinika Chorób Zakaźnych Wieku Dziecięcego WUM</a:t>
            </a:r>
          </a:p>
          <a:p>
            <a:r>
              <a:rPr lang="pl-PL" dirty="0" smtClean="0"/>
              <a:t>Wojewódzki Szpital Zakaźny w Warszawie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419600" y="3733800"/>
            <a:ext cx="382588" cy="1524000"/>
          </a:xfrm>
          <a:prstGeom prst="rect">
            <a:avLst/>
          </a:prstGeom>
          <a:solidFill>
            <a:srgbClr val="CC0000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fr-FR" sz="2400" b="1">
              <a:latin typeface="Times New Roman" pitchFamily="18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533400" y="3733800"/>
            <a:ext cx="3886200" cy="1524000"/>
          </a:xfrm>
          <a:prstGeom prst="rect">
            <a:avLst/>
          </a:prstGeom>
          <a:gradFill rotWithShape="0">
            <a:gsLst>
              <a:gs pos="0">
                <a:srgbClr val="CCFFCC"/>
              </a:gs>
              <a:gs pos="100000">
                <a:srgbClr val="CC0000"/>
              </a:gs>
            </a:gsLst>
            <a:lin ang="0" scaled="1"/>
          </a:gra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l-PL" sz="3600" b="1">
                <a:solidFill>
                  <a:schemeClr val="tx2"/>
                </a:solidFill>
                <a:latin typeface="Times New Roman" pitchFamily="18" charset="0"/>
              </a:rPr>
              <a:t>Ciąża</a:t>
            </a:r>
            <a:endParaRPr lang="en-US" sz="3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5720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572000" y="29718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4572000" y="28194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4572000" y="3124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572000" y="26670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4572000" y="2362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4572000" y="22098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4572000" y="2514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47244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3" name="Rectangle 13"/>
          <p:cNvSpPr>
            <a:spLocks noChangeArrowheads="1"/>
          </p:cNvSpPr>
          <p:nvPr/>
        </p:nvSpPr>
        <p:spPr bwMode="auto">
          <a:xfrm>
            <a:off x="4724400" y="29718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4724400" y="28194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4724400" y="3124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4724400" y="26670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4724400" y="2362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4724400" y="22098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39" name="Rectangle 19"/>
          <p:cNvSpPr>
            <a:spLocks noChangeArrowheads="1"/>
          </p:cNvSpPr>
          <p:nvPr/>
        </p:nvSpPr>
        <p:spPr bwMode="auto">
          <a:xfrm>
            <a:off x="4724400" y="2514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0" name="Rectangle 20"/>
          <p:cNvSpPr>
            <a:spLocks noChangeArrowheads="1"/>
          </p:cNvSpPr>
          <p:nvPr/>
        </p:nvSpPr>
        <p:spPr bwMode="auto">
          <a:xfrm>
            <a:off x="38100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1" name="Rectangle 21"/>
          <p:cNvSpPr>
            <a:spLocks noChangeArrowheads="1"/>
          </p:cNvSpPr>
          <p:nvPr/>
        </p:nvSpPr>
        <p:spPr bwMode="auto">
          <a:xfrm>
            <a:off x="39624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2" name="Rectangle 22"/>
          <p:cNvSpPr>
            <a:spLocks noChangeArrowheads="1"/>
          </p:cNvSpPr>
          <p:nvPr/>
        </p:nvSpPr>
        <p:spPr bwMode="auto">
          <a:xfrm flipH="1">
            <a:off x="42672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3" name="Rectangle 23"/>
          <p:cNvSpPr>
            <a:spLocks noChangeArrowheads="1"/>
          </p:cNvSpPr>
          <p:nvPr/>
        </p:nvSpPr>
        <p:spPr bwMode="auto">
          <a:xfrm>
            <a:off x="51816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4" name="Rectangle 24"/>
          <p:cNvSpPr>
            <a:spLocks noChangeArrowheads="1"/>
          </p:cNvSpPr>
          <p:nvPr/>
        </p:nvSpPr>
        <p:spPr bwMode="auto">
          <a:xfrm>
            <a:off x="76200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5" name="Rectangle 25"/>
          <p:cNvSpPr>
            <a:spLocks noChangeArrowheads="1"/>
          </p:cNvSpPr>
          <p:nvPr/>
        </p:nvSpPr>
        <p:spPr bwMode="auto">
          <a:xfrm>
            <a:off x="54864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50292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7" name="Rectangle 27"/>
          <p:cNvSpPr>
            <a:spLocks noChangeArrowheads="1"/>
          </p:cNvSpPr>
          <p:nvPr/>
        </p:nvSpPr>
        <p:spPr bwMode="auto">
          <a:xfrm>
            <a:off x="48768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8" name="Rectangle 28"/>
          <p:cNvSpPr>
            <a:spLocks noChangeArrowheads="1"/>
          </p:cNvSpPr>
          <p:nvPr/>
        </p:nvSpPr>
        <p:spPr bwMode="auto">
          <a:xfrm>
            <a:off x="4876800" y="3124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49" name="Rectangle 29"/>
          <p:cNvSpPr>
            <a:spLocks noChangeArrowheads="1"/>
          </p:cNvSpPr>
          <p:nvPr/>
        </p:nvSpPr>
        <p:spPr bwMode="auto">
          <a:xfrm>
            <a:off x="67056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0" name="Rectangle 30"/>
          <p:cNvSpPr>
            <a:spLocks noChangeArrowheads="1"/>
          </p:cNvSpPr>
          <p:nvPr/>
        </p:nvSpPr>
        <p:spPr bwMode="auto">
          <a:xfrm>
            <a:off x="73152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1" name="Rectangle 31"/>
          <p:cNvSpPr>
            <a:spLocks noChangeArrowheads="1"/>
          </p:cNvSpPr>
          <p:nvPr/>
        </p:nvSpPr>
        <p:spPr bwMode="auto">
          <a:xfrm>
            <a:off x="70104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2" name="Rectangle 32"/>
          <p:cNvSpPr>
            <a:spLocks noChangeArrowheads="1"/>
          </p:cNvSpPr>
          <p:nvPr/>
        </p:nvSpPr>
        <p:spPr bwMode="auto">
          <a:xfrm>
            <a:off x="57912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3" name="Rectangle 33"/>
          <p:cNvSpPr>
            <a:spLocks noChangeArrowheads="1"/>
          </p:cNvSpPr>
          <p:nvPr/>
        </p:nvSpPr>
        <p:spPr bwMode="auto">
          <a:xfrm>
            <a:off x="60960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4" name="Rectangle 34"/>
          <p:cNvSpPr>
            <a:spLocks noChangeArrowheads="1"/>
          </p:cNvSpPr>
          <p:nvPr/>
        </p:nvSpPr>
        <p:spPr bwMode="auto">
          <a:xfrm>
            <a:off x="64008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5" name="Line 35"/>
          <p:cNvSpPr>
            <a:spLocks noChangeShapeType="1"/>
          </p:cNvSpPr>
          <p:nvPr/>
        </p:nvSpPr>
        <p:spPr bwMode="auto">
          <a:xfrm>
            <a:off x="1066800" y="3429000"/>
            <a:ext cx="7239000" cy="0"/>
          </a:xfrm>
          <a:prstGeom prst="line">
            <a:avLst/>
          </a:prstGeom>
          <a:noFill/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  <p:sp>
        <p:nvSpPr>
          <p:cNvPr id="5156" name="Rectangle 36"/>
          <p:cNvSpPr>
            <a:spLocks noChangeArrowheads="1"/>
          </p:cNvSpPr>
          <p:nvPr/>
        </p:nvSpPr>
        <p:spPr bwMode="auto">
          <a:xfrm>
            <a:off x="34290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7" name="Rectangle 37"/>
          <p:cNvSpPr>
            <a:spLocks noChangeArrowheads="1"/>
          </p:cNvSpPr>
          <p:nvPr/>
        </p:nvSpPr>
        <p:spPr bwMode="auto">
          <a:xfrm>
            <a:off x="41148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8" name="Rectangle 38"/>
          <p:cNvSpPr>
            <a:spLocks noChangeArrowheads="1"/>
          </p:cNvSpPr>
          <p:nvPr/>
        </p:nvSpPr>
        <p:spPr bwMode="auto">
          <a:xfrm>
            <a:off x="4267200" y="3124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59" name="Rectangle 39"/>
          <p:cNvSpPr>
            <a:spLocks noChangeArrowheads="1"/>
          </p:cNvSpPr>
          <p:nvPr/>
        </p:nvSpPr>
        <p:spPr bwMode="auto">
          <a:xfrm>
            <a:off x="4419600" y="29718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60" name="Rectangle 40"/>
          <p:cNvSpPr>
            <a:spLocks noChangeArrowheads="1"/>
          </p:cNvSpPr>
          <p:nvPr/>
        </p:nvSpPr>
        <p:spPr bwMode="auto">
          <a:xfrm>
            <a:off x="4419600" y="31242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61" name="Rectangle 41"/>
          <p:cNvSpPr>
            <a:spLocks noChangeArrowheads="1"/>
          </p:cNvSpPr>
          <p:nvPr/>
        </p:nvSpPr>
        <p:spPr bwMode="auto">
          <a:xfrm>
            <a:off x="4419600" y="3276600"/>
            <a:ext cx="152400" cy="152400"/>
          </a:xfrm>
          <a:prstGeom prst="rect">
            <a:avLst/>
          </a:prstGeom>
          <a:solidFill>
            <a:srgbClr val="FF0000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 sz="2400">
              <a:latin typeface="Times New Roman" pitchFamily="18" charset="0"/>
            </a:endParaRP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4419600" y="1676400"/>
            <a:ext cx="879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latin typeface="Times New Roman" pitchFamily="18" charset="0"/>
              </a:rPr>
              <a:t>15 %</a:t>
            </a:r>
          </a:p>
        </p:txBody>
      </p:sp>
      <p:sp>
        <p:nvSpPr>
          <p:cNvPr id="5163" name="Text Box 43"/>
          <p:cNvSpPr txBox="1">
            <a:spLocks noChangeArrowheads="1"/>
          </p:cNvSpPr>
          <p:nvPr/>
        </p:nvSpPr>
        <p:spPr bwMode="auto">
          <a:xfrm>
            <a:off x="3717925" y="2630488"/>
            <a:ext cx="625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latin typeface="Times New Roman" pitchFamily="18" charset="0"/>
              </a:rPr>
              <a:t>5%</a:t>
            </a:r>
          </a:p>
        </p:txBody>
      </p:sp>
      <p:sp>
        <p:nvSpPr>
          <p:cNvPr id="5164" name="Rectangle 44"/>
          <p:cNvSpPr>
            <a:spLocks noChangeArrowheads="1"/>
          </p:cNvSpPr>
          <p:nvPr/>
        </p:nvSpPr>
        <p:spPr bwMode="auto">
          <a:xfrm>
            <a:off x="5791200" y="2590800"/>
            <a:ext cx="7953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latin typeface="Times New Roman" pitchFamily="18" charset="0"/>
              </a:rPr>
              <a:t>10%</a:t>
            </a:r>
          </a:p>
        </p:txBody>
      </p:sp>
      <p:sp>
        <p:nvSpPr>
          <p:cNvPr id="5165" name="AutoShape 45"/>
          <p:cNvSpPr>
            <a:spLocks noChangeArrowheads="1"/>
          </p:cNvSpPr>
          <p:nvPr/>
        </p:nvSpPr>
        <p:spPr bwMode="auto">
          <a:xfrm>
            <a:off x="4800600" y="3733800"/>
            <a:ext cx="4343400" cy="1524000"/>
          </a:xfrm>
          <a:prstGeom prst="homePlate">
            <a:avLst>
              <a:gd name="adj" fmla="val 26692"/>
            </a:avLst>
          </a:prstGeom>
          <a:gradFill rotWithShape="0">
            <a:gsLst>
              <a:gs pos="0">
                <a:srgbClr val="CCFFCC"/>
              </a:gs>
              <a:gs pos="50000">
                <a:srgbClr val="CC0000"/>
              </a:gs>
              <a:gs pos="100000">
                <a:srgbClr val="CCFF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l-PL" sz="3600" b="1">
                <a:solidFill>
                  <a:schemeClr val="tx2"/>
                </a:solidFill>
                <a:latin typeface="Times New Roman" pitchFamily="18" charset="0"/>
              </a:rPr>
              <a:t>Karmienie piersią</a:t>
            </a:r>
            <a:endParaRPr lang="en-US" sz="36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5166" name="Rectangle 46"/>
          <p:cNvSpPr>
            <a:spLocks noChangeArrowheads="1"/>
          </p:cNvSpPr>
          <p:nvPr/>
        </p:nvSpPr>
        <p:spPr bwMode="auto">
          <a:xfrm>
            <a:off x="0" y="188640"/>
            <a:ext cx="91440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algn="ctr" defTabSz="762000"/>
            <a:r>
              <a:rPr lang="pl-PL" sz="3200" b="1" dirty="0" smtClean="0">
                <a:solidFill>
                  <a:srgbClr val="0000CC"/>
                </a:solidFill>
                <a:latin typeface="Times New Roman" pitchFamily="18" charset="0"/>
              </a:rPr>
              <a:t>Ryzyko transmisji wertykalnej HIV </a:t>
            </a:r>
          </a:p>
          <a:p>
            <a:pPr algn="ctr" defTabSz="762000"/>
            <a:r>
              <a:rPr lang="pl-PL" sz="3600" b="1" dirty="0" smtClean="0">
                <a:latin typeface="Times New Roman" pitchFamily="18" charset="0"/>
              </a:rPr>
              <a:t>bez profilaktyki ~30%</a:t>
            </a:r>
            <a:endParaRPr lang="en-US" sz="3600" b="1" dirty="0">
              <a:latin typeface="Times New Roman" pitchFamily="18" charset="0"/>
            </a:endParaRPr>
          </a:p>
        </p:txBody>
      </p:sp>
      <p:sp>
        <p:nvSpPr>
          <p:cNvPr id="5167" name="Rectangle 47"/>
          <p:cNvSpPr>
            <a:spLocks noChangeArrowheads="1"/>
          </p:cNvSpPr>
          <p:nvPr/>
        </p:nvSpPr>
        <p:spPr bwMode="auto">
          <a:xfrm>
            <a:off x="4357688" y="3929063"/>
            <a:ext cx="4572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pl-PL" sz="1400" b="1">
                <a:latin typeface="Times New Roman" pitchFamily="18" charset="0"/>
              </a:rPr>
              <a:t>P</a:t>
            </a:r>
          </a:p>
          <a:p>
            <a:pPr eaLnBrk="0" hangingPunct="0"/>
            <a:r>
              <a:rPr lang="pl-PL" sz="1400" b="1">
                <a:latin typeface="Times New Roman" pitchFamily="18" charset="0"/>
              </a:rPr>
              <a:t>O</a:t>
            </a:r>
          </a:p>
          <a:p>
            <a:pPr eaLnBrk="0" hangingPunct="0"/>
            <a:r>
              <a:rPr lang="pl-PL" sz="1400" b="1">
                <a:latin typeface="Times New Roman" pitchFamily="18" charset="0"/>
              </a:rPr>
              <a:t>R</a:t>
            </a:r>
          </a:p>
          <a:p>
            <a:pPr eaLnBrk="0" hangingPunct="0"/>
            <a:r>
              <a:rPr lang="pl-PL" sz="1400" b="1">
                <a:latin typeface="Times New Roman" pitchFamily="18" charset="0"/>
              </a:rPr>
              <a:t>Ó</a:t>
            </a:r>
          </a:p>
          <a:p>
            <a:pPr eaLnBrk="0" hangingPunct="0"/>
            <a:r>
              <a:rPr lang="pl-PL" sz="1400" b="1">
                <a:latin typeface="Times New Roman" pitchFamily="18" charset="0"/>
              </a:rPr>
              <a:t>D</a:t>
            </a:r>
            <a:endParaRPr lang="fr-FR" sz="1400" b="1">
              <a:latin typeface="Times New Roman" pitchFamily="18" charset="0"/>
            </a:endParaRPr>
          </a:p>
        </p:txBody>
      </p:sp>
      <p:sp>
        <p:nvSpPr>
          <p:cNvPr id="5168" name="Rectangle 48"/>
          <p:cNvSpPr>
            <a:spLocks noChangeArrowheads="1"/>
          </p:cNvSpPr>
          <p:nvPr/>
        </p:nvSpPr>
        <p:spPr bwMode="auto">
          <a:xfrm>
            <a:off x="3962400" y="5791200"/>
            <a:ext cx="48006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fr-FR" sz="1600">
                <a:latin typeface="Times New Roman" pitchFamily="18" charset="0"/>
              </a:rPr>
              <a:t>Dr Roland TUBIANA</a:t>
            </a:r>
            <a:r>
              <a:rPr lang="pl-PL" sz="1600">
                <a:latin typeface="Times New Roman" pitchFamily="18" charset="0"/>
              </a:rPr>
              <a:t>,</a:t>
            </a:r>
            <a:r>
              <a:rPr lang="fr-FR" sz="1600">
                <a:latin typeface="Times New Roman" pitchFamily="18" charset="0"/>
              </a:rPr>
              <a:t> </a:t>
            </a:r>
            <a:r>
              <a:rPr lang="fr-FR" sz="2000">
                <a:latin typeface="Times New Roman" pitchFamily="18" charset="0"/>
              </a:rPr>
              <a:t>EACS HIV course</a:t>
            </a:r>
            <a:r>
              <a:rPr lang="pl-PL" sz="2000">
                <a:latin typeface="Times New Roman" pitchFamily="18" charset="0"/>
              </a:rPr>
              <a:t> 2005</a:t>
            </a:r>
          </a:p>
          <a:p>
            <a:pPr eaLnBrk="0" hangingPunct="0">
              <a:spcBef>
                <a:spcPct val="50000"/>
              </a:spcBef>
            </a:pPr>
            <a:r>
              <a:rPr lang="pl-PL">
                <a:latin typeface="Times New Roman" pitchFamily="18" charset="0"/>
              </a:rPr>
              <a:t>M.Marczyńska</a:t>
            </a:r>
            <a:endParaRPr lang="fr-FR">
              <a:latin typeface="Times New Roman" pitchFamily="18" charset="0"/>
            </a:endParaRPr>
          </a:p>
        </p:txBody>
      </p:sp>
      <p:sp>
        <p:nvSpPr>
          <p:cNvPr id="95281" name="Line 49"/>
          <p:cNvSpPr>
            <a:spLocks noChangeShapeType="1"/>
          </p:cNvSpPr>
          <p:nvPr/>
        </p:nvSpPr>
        <p:spPr bwMode="auto">
          <a:xfrm>
            <a:off x="1979613" y="1412875"/>
            <a:ext cx="0" cy="2087563"/>
          </a:xfrm>
          <a:prstGeom prst="line">
            <a:avLst/>
          </a:prstGeom>
          <a:noFill/>
          <a:ln w="63500">
            <a:solidFill>
              <a:srgbClr val="66FF33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95282" name="Line 50"/>
          <p:cNvSpPr>
            <a:spLocks noChangeShapeType="1"/>
          </p:cNvSpPr>
          <p:nvPr/>
        </p:nvSpPr>
        <p:spPr bwMode="auto">
          <a:xfrm>
            <a:off x="4356100" y="1628775"/>
            <a:ext cx="720725" cy="504825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3" name="Line 51"/>
          <p:cNvSpPr>
            <a:spLocks noChangeShapeType="1"/>
          </p:cNvSpPr>
          <p:nvPr/>
        </p:nvSpPr>
        <p:spPr bwMode="auto">
          <a:xfrm flipH="1">
            <a:off x="4356100" y="1484313"/>
            <a:ext cx="863600" cy="720725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4" name="Line 52"/>
          <p:cNvSpPr>
            <a:spLocks noChangeShapeType="1"/>
          </p:cNvSpPr>
          <p:nvPr/>
        </p:nvSpPr>
        <p:spPr bwMode="auto">
          <a:xfrm>
            <a:off x="3779838" y="2636838"/>
            <a:ext cx="504825" cy="431800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5" name="Line 53"/>
          <p:cNvSpPr>
            <a:spLocks noChangeShapeType="1"/>
          </p:cNvSpPr>
          <p:nvPr/>
        </p:nvSpPr>
        <p:spPr bwMode="auto">
          <a:xfrm flipH="1">
            <a:off x="3708400" y="2636838"/>
            <a:ext cx="431800" cy="431800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6" name="Line 54"/>
          <p:cNvSpPr>
            <a:spLocks noChangeShapeType="1"/>
          </p:cNvSpPr>
          <p:nvPr/>
        </p:nvSpPr>
        <p:spPr bwMode="auto">
          <a:xfrm>
            <a:off x="5148263" y="2565400"/>
            <a:ext cx="3311525" cy="3240088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7" name="Line 55"/>
          <p:cNvSpPr>
            <a:spLocks noChangeShapeType="1"/>
          </p:cNvSpPr>
          <p:nvPr/>
        </p:nvSpPr>
        <p:spPr bwMode="auto">
          <a:xfrm flipH="1">
            <a:off x="5292725" y="2420938"/>
            <a:ext cx="3095625" cy="3313112"/>
          </a:xfrm>
          <a:prstGeom prst="line">
            <a:avLst/>
          </a:prstGeom>
          <a:noFill/>
          <a:ln w="50800">
            <a:solidFill>
              <a:srgbClr val="66FF33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95288" name="Text Box 56"/>
          <p:cNvSpPr txBox="1">
            <a:spLocks noChangeArrowheads="1"/>
          </p:cNvSpPr>
          <p:nvPr/>
        </p:nvSpPr>
        <p:spPr bwMode="auto">
          <a:xfrm>
            <a:off x="2051720" y="1340768"/>
            <a:ext cx="34559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l-PL" sz="2800" b="1" dirty="0">
                <a:solidFill>
                  <a:srgbClr val="00B050"/>
                </a:solidFill>
                <a:latin typeface="Times New Roman" pitchFamily="18" charset="0"/>
              </a:rPr>
              <a:t>r</a:t>
            </a:r>
            <a:r>
              <a:rPr lang="pl-PL" sz="2800" b="1" dirty="0" smtClean="0">
                <a:solidFill>
                  <a:srgbClr val="00B050"/>
                </a:solidFill>
                <a:latin typeface="Times New Roman" pitchFamily="18" charset="0"/>
              </a:rPr>
              <a:t>yzyko </a:t>
            </a:r>
            <a:r>
              <a:rPr lang="pl-PL" sz="2800" b="1" dirty="0">
                <a:solidFill>
                  <a:srgbClr val="00B050"/>
                </a:solidFill>
                <a:latin typeface="Times New Roman" pitchFamily="18" charset="0"/>
              </a:rPr>
              <a:t>&lt; 1%</a:t>
            </a:r>
          </a:p>
        </p:txBody>
      </p:sp>
      <p:pic>
        <p:nvPicPr>
          <p:cNvPr id="5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1773238"/>
            <a:ext cx="1512887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pole tekstowe 57"/>
          <p:cNvSpPr txBox="1"/>
          <p:nvPr/>
        </p:nvSpPr>
        <p:spPr>
          <a:xfrm>
            <a:off x="0" y="1124744"/>
            <a:ext cx="2448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>
                <a:solidFill>
                  <a:srgbClr val="00B050"/>
                </a:solidFill>
              </a:rPr>
              <a:t>Z pełną profilaktyką</a:t>
            </a:r>
            <a:endParaRPr lang="pl-PL" sz="2800" b="1" dirty="0">
              <a:solidFill>
                <a:srgbClr val="00B050"/>
              </a:solidFill>
            </a:endParaRPr>
          </a:p>
        </p:txBody>
      </p:sp>
      <p:sp>
        <p:nvSpPr>
          <p:cNvPr id="61" name="Elipsa 60"/>
          <p:cNvSpPr/>
          <p:nvPr/>
        </p:nvSpPr>
        <p:spPr>
          <a:xfrm>
            <a:off x="1043608" y="2420888"/>
            <a:ext cx="1029982" cy="519351"/>
          </a:xfrm>
          <a:prstGeom prst="ellipse">
            <a:avLst/>
          </a:prstGeom>
          <a:solidFill>
            <a:srgbClr val="FFFF00"/>
          </a:solid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pl-PL" b="1" dirty="0" smtClean="0">
                <a:solidFill>
                  <a:srgbClr val="FF0000"/>
                </a:solidFill>
              </a:rPr>
              <a:t>TEST</a:t>
            </a:r>
            <a:endParaRPr lang="pl-PL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l-PL" dirty="0"/>
              <a:t>Zalecenia CDC (od 2006 </a:t>
            </a:r>
            <a:r>
              <a:rPr lang="pl-PL" dirty="0" err="1"/>
              <a:t>r</a:t>
            </a:r>
            <a:r>
              <a:rPr lang="pl-PL" dirty="0"/>
              <a:t>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1520" y="1600200"/>
            <a:ext cx="8568952" cy="4525963"/>
          </a:xfrm>
        </p:spPr>
        <p:txBody>
          <a:bodyPr/>
          <a:lstStyle/>
          <a:p>
            <a:pPr>
              <a:buFontTx/>
              <a:buNone/>
            </a:pPr>
            <a:r>
              <a:rPr lang="pl-PL" b="1" dirty="0"/>
              <a:t>Oferta badania przesiewowego </a:t>
            </a:r>
            <a:r>
              <a:rPr lang="pl-PL" sz="2400" dirty="0"/>
              <a:t>(</a:t>
            </a:r>
            <a:r>
              <a:rPr lang="pl-PL" sz="2400" dirty="0" err="1"/>
              <a:t>opt-out</a:t>
            </a:r>
            <a:r>
              <a:rPr lang="pl-PL" sz="2400" dirty="0"/>
              <a:t> </a:t>
            </a:r>
            <a:r>
              <a:rPr lang="pl-PL" sz="2400" dirty="0" err="1"/>
              <a:t>screening</a:t>
            </a:r>
            <a:r>
              <a:rPr lang="pl-PL" sz="2400" dirty="0"/>
              <a:t>)</a:t>
            </a:r>
            <a:r>
              <a:rPr lang="pl-PL" dirty="0"/>
              <a:t> </a:t>
            </a:r>
            <a:r>
              <a:rPr lang="pl-PL" dirty="0" smtClean="0"/>
              <a:t>dla</a:t>
            </a:r>
            <a:endParaRPr lang="pl-PL" dirty="0"/>
          </a:p>
          <a:p>
            <a:r>
              <a:rPr lang="pl-PL" dirty="0"/>
              <a:t>każdego pacjenta </a:t>
            </a:r>
            <a:r>
              <a:rPr lang="pl-PL" dirty="0" smtClean="0"/>
              <a:t> w wieku 13 </a:t>
            </a:r>
            <a:r>
              <a:rPr lang="pl-PL" dirty="0"/>
              <a:t>– 64 lata</a:t>
            </a:r>
          </a:p>
          <a:p>
            <a:r>
              <a:rPr lang="pl-PL" dirty="0">
                <a:solidFill>
                  <a:srgbClr val="0000FF"/>
                </a:solidFill>
              </a:rPr>
              <a:t>każdego noworodka </a:t>
            </a:r>
            <a:r>
              <a:rPr lang="pl-PL" dirty="0">
                <a:solidFill>
                  <a:srgbClr val="0000FF"/>
                </a:solidFill>
                <a:sym typeface="Symbol" pitchFamily="18" charset="2"/>
              </a:rPr>
              <a:t>12 godz. ż., gdy nieznany status HIV matki </a:t>
            </a:r>
          </a:p>
          <a:p>
            <a:r>
              <a:rPr lang="pl-PL" dirty="0"/>
              <a:t>każdego nastolatka po inicjacji seksualnej </a:t>
            </a:r>
          </a:p>
          <a:p>
            <a:pPr>
              <a:buFontTx/>
              <a:buNone/>
            </a:pPr>
            <a:r>
              <a:rPr lang="pl-PL" b="1" u="sng" dirty="0"/>
              <a:t>Odmowa </a:t>
            </a:r>
            <a:r>
              <a:rPr lang="pl-PL" sz="2800" b="1" u="sng" dirty="0"/>
              <a:t>zgody na test musi być potwierdzona </a:t>
            </a:r>
            <a:r>
              <a:rPr lang="pl-PL" sz="2800" b="1" u="sng" dirty="0" smtClean="0"/>
              <a:t>w </a:t>
            </a:r>
            <a:r>
              <a:rPr lang="pl-PL" sz="2800" b="1" u="sng" dirty="0"/>
              <a:t>dokumentacji medycznej.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79388" y="5805488"/>
            <a:ext cx="87852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l-PL">
                <a:solidFill>
                  <a:schemeClr val="tx2"/>
                </a:solidFill>
              </a:rPr>
              <a:t>Revised Recommendations for HIV Testing of Adults, Adolescents, and Pregnant Women in Health-Care Settings. MMWR, </a:t>
            </a:r>
            <a:r>
              <a:rPr lang="pl-PL">
                <a:solidFill>
                  <a:srgbClr val="FF0066"/>
                </a:solidFill>
              </a:rPr>
              <a:t>September 22, 2006</a:t>
            </a:r>
            <a:r>
              <a:rPr lang="pl-PL">
                <a:solidFill>
                  <a:schemeClr val="tx2"/>
                </a:solidFill>
              </a:rPr>
              <a:t> / 55(RR14);1-17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115888"/>
            <a:ext cx="8928100" cy="1139825"/>
          </a:xfrm>
        </p:spPr>
        <p:txBody>
          <a:bodyPr/>
          <a:lstStyle/>
          <a:p>
            <a:r>
              <a:rPr lang="pl-PL" sz="2000" b="1" u="sng">
                <a:solidFill>
                  <a:schemeClr val="tx1"/>
                </a:solidFill>
              </a:rPr>
              <a:t>Zalecany</a:t>
            </a:r>
            <a:r>
              <a:rPr lang="pl-PL" sz="2000" b="1">
                <a:solidFill>
                  <a:schemeClr val="tx1"/>
                </a:solidFill>
              </a:rPr>
              <a:t> zakres świadczeń profilaktycznych i działań w zakresie promocji zdrowia oraz badań diagnostycznych i konsultacji medycznych, wykonywanych u kobiet w okresie ciąży. </a:t>
            </a:r>
          </a:p>
        </p:txBody>
      </p:sp>
      <p:graphicFrame>
        <p:nvGraphicFramePr>
          <p:cNvPr id="41987" name="Group 3"/>
          <p:cNvGraphicFramePr>
            <a:graphicFrameLocks noGrp="1"/>
          </p:cNvGraphicFramePr>
          <p:nvPr>
            <p:ph idx="4294967295"/>
          </p:nvPr>
        </p:nvGraphicFramePr>
        <p:xfrm>
          <a:off x="0" y="1412875"/>
          <a:ext cx="9144000" cy="5210810"/>
        </p:xfrm>
        <a:graphic>
          <a:graphicData uri="http://schemas.openxmlformats.org/drawingml/2006/table">
            <a:tbl>
              <a:tblPr/>
              <a:tblGrid>
                <a:gridCol w="4572000"/>
                <a:gridCol w="45720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Termin badania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Badania diagnostyczne i konsultacje medyczne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 10 tyg. ciąży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8. VDRL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10. Badanie</a:t>
                      </a:r>
                      <a:r>
                        <a:rPr kumimoji="0" lang="pl-PL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charset="0"/>
                        </a:rPr>
                        <a:t> HIV</a:t>
                      </a:r>
                      <a:r>
                        <a:rPr kumimoji="0" lang="pl-PL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i HCV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11. Badanie w kierunku różyczki i toksoplazmozy (IgG, IgM)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5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21-26 tydz. ciąży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5. U kobiet z ujemnym wynikiem w I trymestrze – badanie w kierunku toksoplazmozy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1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33-37 tydz. ciąży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4. Antygen HBs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5. Badanie w kierunku </a:t>
                      </a:r>
                      <a:r>
                        <a:rPr kumimoji="0" lang="pl-PL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Arial" charset="0"/>
                        </a:rPr>
                        <a:t>HIV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7. W grupie kobiet ze zwiększonym ryzykiem populacyjnym lub indywidualnym ryzykiem zakażenia: VDRL, HCV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pl-PL"/>
          </a:p>
        </p:txBody>
      </p:sp>
      <p:graphicFrame>
        <p:nvGraphicFramePr>
          <p:cNvPr id="7171" name="Group 3"/>
          <p:cNvGraphicFramePr>
            <a:graphicFrameLocks noGrp="1"/>
          </p:cNvGraphicFramePr>
          <p:nvPr>
            <p:ph idx="4294967295"/>
          </p:nvPr>
        </p:nvGraphicFramePr>
        <p:xfrm>
          <a:off x="0" y="44450"/>
          <a:ext cx="9109075" cy="6697663"/>
        </p:xfrm>
        <a:graphic>
          <a:graphicData uri="http://schemas.openxmlformats.org/drawingml/2006/table">
            <a:tbl>
              <a:tblPr/>
              <a:tblGrid>
                <a:gridCol w="4371975"/>
                <a:gridCol w="4737100"/>
              </a:tblGrid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Ciąża fizjologiczna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Ciąża u kobiety HIV (+)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HIV Ab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(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 w 10 i 33-37 tyg.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Poród fizjologiczny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Nie myje się noworodka natychmiast  po porodzie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≥2 godz. kontakt noworodka z matką (skóra ze skórą)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przystawienie noworodka do piersi, jeśli stan ogólny noworodka i matki na to pozwalają</a:t>
                      </a:r>
                      <a:endParaRPr kumimoji="0" lang="pl-P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 1 dobie ż. szczepienie p/</a:t>
                      </a:r>
                      <a:r>
                        <a:rPr kumimoji="0" lang="pl-PL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wzwB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i BCG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5FF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Leczenie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antyretrowirusowe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Badania 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(ocena wiremii)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Cięcie planowe</a:t>
                      </a:r>
                      <a:r>
                        <a:rPr kumimoji="0" lang="pl-PL" sz="20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 Poród fizjologiczny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Jak najszybsze umycie noworodka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z mazi płodowej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Odśluzowanie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zaaspirowanej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treści z  górnych dróg oddechowych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Zakaz karmienia piersią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 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dobie ż. -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szczepienie p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/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WZW B,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66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nie szczepić BCG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.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LEKI (ART.) w ciągu 4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l-PL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godzin</a:t>
                      </a: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po porodzie (max do 48 h)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 do 10 doby ż. pierwsze badania     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                  w kierunku HIV.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8209" name="Picture 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5157788"/>
            <a:ext cx="2016125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10" name="Picture 61"/>
          <p:cNvPicPr>
            <a:picLocks noChangeAspect="1" noChangeArrowheads="1"/>
          </p:cNvPicPr>
          <p:nvPr/>
        </p:nvPicPr>
        <p:blipFill>
          <a:blip r:embed="rId3" cstate="print"/>
          <a:srcRect l="20354" t="7744" r="20354"/>
          <a:stretch>
            <a:fillRect/>
          </a:stretch>
        </p:blipFill>
        <p:spPr bwMode="auto">
          <a:xfrm>
            <a:off x="3419872" y="0"/>
            <a:ext cx="1872208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1" name="Line 68"/>
          <p:cNvSpPr>
            <a:spLocks noChangeShapeType="1"/>
          </p:cNvSpPr>
          <p:nvPr/>
        </p:nvSpPr>
        <p:spPr bwMode="auto">
          <a:xfrm>
            <a:off x="3275856" y="1340768"/>
            <a:ext cx="2160587" cy="0"/>
          </a:xfrm>
          <a:prstGeom prst="line">
            <a:avLst/>
          </a:prstGeom>
          <a:noFill/>
          <a:ln w="50800">
            <a:solidFill>
              <a:srgbClr val="F9220B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268413"/>
            <a:ext cx="7416824" cy="452596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pl-PL" dirty="0" smtClean="0"/>
              <a:t>Profilaktykę u noworodka należy rozpocząć </a:t>
            </a: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pl-PL" dirty="0" smtClean="0"/>
              <a:t>jak najszybciej po urodzeniu, </a:t>
            </a: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pl-PL" b="1" dirty="0" smtClean="0"/>
              <a:t>najlepiej do  4 </a:t>
            </a:r>
            <a:r>
              <a:rPr lang="pl-PL" dirty="0" smtClean="0"/>
              <a:t>– 12 </a:t>
            </a:r>
          </a:p>
          <a:p>
            <a:pPr algn="just" eaLnBrk="1" hangingPunct="1">
              <a:lnSpc>
                <a:spcPct val="140000"/>
              </a:lnSpc>
              <a:buFontTx/>
              <a:buNone/>
            </a:pPr>
            <a:r>
              <a:rPr lang="pl-PL" dirty="0" smtClean="0"/>
              <a:t>i </a:t>
            </a:r>
            <a:r>
              <a:rPr lang="pl-PL" b="1" dirty="0" smtClean="0"/>
              <a:t>nie później niż do 48 godziny życia.</a:t>
            </a:r>
            <a:endParaRPr lang="pl-PL" dirty="0" smtClean="0"/>
          </a:p>
          <a:p>
            <a:pPr algn="just" eaLnBrk="1" hangingPunct="1">
              <a:lnSpc>
                <a:spcPct val="140000"/>
              </a:lnSpc>
              <a:buFontTx/>
              <a:buNone/>
            </a:pPr>
            <a:endParaRPr lang="pl-PL" sz="2400" dirty="0" smtClean="0"/>
          </a:p>
          <a:p>
            <a:pPr algn="just" eaLnBrk="1" hangingPunct="1">
              <a:lnSpc>
                <a:spcPct val="140000"/>
              </a:lnSpc>
              <a:buFontTx/>
              <a:buNone/>
            </a:pPr>
            <a:endParaRPr lang="pl-PL" sz="2400" dirty="0" smtClean="0"/>
          </a:p>
          <a:p>
            <a:pPr algn="ctr" eaLnBrk="1" hangingPunct="1">
              <a:lnSpc>
                <a:spcPct val="140000"/>
              </a:lnSpc>
              <a:buFontTx/>
              <a:buNone/>
            </a:pPr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lIns="92075" tIns="46038" rIns="92075" bIns="46038">
            <a:normAutofit fontScale="90000"/>
          </a:bodyPr>
          <a:lstStyle/>
          <a:p>
            <a:r>
              <a:rPr lang="pl-PL" sz="3600" dirty="0">
                <a:solidFill>
                  <a:srgbClr val="00FF99"/>
                </a:solidFill>
              </a:rPr>
              <a:t/>
            </a:r>
            <a:br>
              <a:rPr lang="pl-PL" sz="3600" dirty="0">
                <a:solidFill>
                  <a:srgbClr val="00FF99"/>
                </a:solidFill>
              </a:rPr>
            </a:br>
            <a:r>
              <a:rPr lang="pl-PL" sz="3600" b="1" dirty="0">
                <a:solidFill>
                  <a:srgbClr val="336600"/>
                </a:solidFill>
              </a:rPr>
              <a:t>Zalecenia profilaktyczne dla noworodków</a:t>
            </a:r>
            <a:r>
              <a:rPr lang="pl-PL" sz="3600" dirty="0">
                <a:solidFill>
                  <a:srgbClr val="336600"/>
                </a:solidFill>
              </a:rPr>
              <a:t> matek HIV</a:t>
            </a:r>
            <a:r>
              <a:rPr lang="pl-PL" sz="3600" dirty="0" smtClean="0">
                <a:solidFill>
                  <a:srgbClr val="336600"/>
                </a:solidFill>
              </a:rPr>
              <a:t>(+)</a:t>
            </a:r>
            <a:r>
              <a:rPr lang="pl-PL" sz="3600" dirty="0"/>
              <a:t/>
            </a:r>
            <a:br>
              <a:rPr lang="pl-PL" sz="3600" dirty="0"/>
            </a:br>
            <a:endParaRPr lang="pl-PL" sz="3600" dirty="0"/>
          </a:p>
        </p:txBody>
      </p:sp>
      <p:sp>
        <p:nvSpPr>
          <p:cNvPr id="49155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600200"/>
            <a:ext cx="8363272" cy="4525963"/>
          </a:xfrm>
          <a:noFill/>
        </p:spPr>
        <p:txBody>
          <a:bodyPr/>
          <a:lstStyle/>
          <a:p>
            <a:pPr algn="ctr">
              <a:lnSpc>
                <a:spcPct val="120000"/>
              </a:lnSpc>
              <a:buFontTx/>
              <a:buNone/>
            </a:pPr>
            <a:endParaRPr lang="pl-PL" dirty="0"/>
          </a:p>
          <a:p>
            <a:pPr algn="ctr">
              <a:lnSpc>
                <a:spcPct val="120000"/>
              </a:lnSpc>
              <a:buFontTx/>
              <a:buNone/>
            </a:pPr>
            <a:r>
              <a:rPr lang="pl-PL" dirty="0"/>
              <a:t>Kobieta </a:t>
            </a:r>
            <a:r>
              <a:rPr lang="pl-PL" dirty="0" smtClean="0"/>
              <a:t>skutecznie leczona antyretrowirusowo (</a:t>
            </a:r>
            <a:r>
              <a:rPr lang="pl-PL" dirty="0" err="1" smtClean="0"/>
              <a:t>cART</a:t>
            </a:r>
            <a:r>
              <a:rPr lang="pl-PL" dirty="0"/>
              <a:t>) </a:t>
            </a:r>
            <a:r>
              <a:rPr lang="pl-PL" dirty="0" smtClean="0">
                <a:latin typeface="Times New Roman"/>
                <a:cs typeface="Times New Roman"/>
              </a:rPr>
              <a:t>→</a:t>
            </a:r>
            <a:r>
              <a:rPr lang="pl-PL" dirty="0" smtClean="0"/>
              <a:t> </a:t>
            </a:r>
            <a:r>
              <a:rPr lang="pl-PL" dirty="0" smtClean="0">
                <a:cs typeface="Times New Roman" pitchFamily="18" charset="0"/>
              </a:rPr>
              <a:t>w 34 – 38  </a:t>
            </a:r>
            <a:r>
              <a:rPr lang="pl-PL" dirty="0" smtClean="0"/>
              <a:t>tygodniu ciąży</a:t>
            </a:r>
            <a:r>
              <a:rPr lang="pl-PL" b="1" dirty="0" smtClean="0"/>
              <a:t> </a:t>
            </a:r>
          </a:p>
          <a:p>
            <a:pPr algn="ctr">
              <a:lnSpc>
                <a:spcPct val="120000"/>
              </a:lnSpc>
              <a:buFontTx/>
              <a:buNone/>
            </a:pPr>
            <a:r>
              <a:rPr lang="pl-PL" b="1" dirty="0" smtClean="0">
                <a:cs typeface="Times New Roman" pitchFamily="18" charset="0"/>
              </a:rPr>
              <a:t>VL</a:t>
            </a:r>
            <a:r>
              <a:rPr lang="pl-PL" dirty="0" smtClean="0">
                <a:cs typeface="Times New Roman" pitchFamily="18" charset="0"/>
              </a:rPr>
              <a:t> </a:t>
            </a:r>
            <a:r>
              <a:rPr lang="pl-PL" b="1" dirty="0" smtClean="0"/>
              <a:t>HIV &lt;</a:t>
            </a:r>
            <a:r>
              <a:rPr lang="pl-PL" b="1" dirty="0"/>
              <a:t>50 </a:t>
            </a:r>
            <a:r>
              <a:rPr lang="pl-PL" b="1" dirty="0" smtClean="0"/>
              <a:t>kopii/</a:t>
            </a:r>
            <a:r>
              <a:rPr lang="pl-PL" b="1" dirty="0" err="1" smtClean="0"/>
              <a:t>mL</a:t>
            </a:r>
            <a:r>
              <a:rPr lang="pl-PL" dirty="0" smtClean="0"/>
              <a:t>   </a:t>
            </a:r>
            <a:endParaRPr lang="pl-PL" dirty="0"/>
          </a:p>
          <a:p>
            <a:pPr>
              <a:lnSpc>
                <a:spcPct val="120000"/>
              </a:lnSpc>
              <a:buFontTx/>
              <a:buNone/>
            </a:pPr>
            <a:r>
              <a:rPr lang="pl-PL" dirty="0">
                <a:cs typeface="Times New Roman" pitchFamily="18" charset="0"/>
                <a:sym typeface="Symbol" pitchFamily="18" charset="2"/>
              </a:rPr>
              <a:t>				</a:t>
            </a:r>
            <a:r>
              <a:rPr lang="pl-PL" dirty="0" smtClean="0">
                <a:cs typeface="Times New Roman" pitchFamily="18" charset="0"/>
                <a:sym typeface="Symbol" pitchFamily="18" charset="2"/>
              </a:rPr>
              <a:t>	</a:t>
            </a:r>
            <a:r>
              <a:rPr lang="pl-PL" b="1" dirty="0" smtClean="0">
                <a:solidFill>
                  <a:srgbClr val="00CC00"/>
                </a:solidFill>
                <a:cs typeface="Times New Roman" pitchFamily="18" charset="0"/>
                <a:sym typeface="Symbol" pitchFamily="18" charset="2"/>
              </a:rPr>
              <a:t>↓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pl-PL" dirty="0" smtClean="0">
                <a:sym typeface="Symbol" pitchFamily="18" charset="2"/>
              </a:rPr>
              <a:t> 		Noworodek - </a:t>
            </a:r>
            <a:r>
              <a:rPr lang="pl-PL" b="1" dirty="0" err="1" smtClean="0"/>
              <a:t>Retrovir</a:t>
            </a:r>
            <a:r>
              <a:rPr lang="pl-PL" b="1" dirty="0" smtClean="0"/>
              <a:t> 4 tyg.</a:t>
            </a:r>
          </a:p>
          <a:p>
            <a:pPr>
              <a:lnSpc>
                <a:spcPct val="120000"/>
              </a:lnSpc>
              <a:buFontTx/>
              <a:buNone/>
            </a:pPr>
            <a:endParaRPr lang="pl-PL" b="1" dirty="0"/>
          </a:p>
          <a:p>
            <a:pPr algn="ctr">
              <a:spcBef>
                <a:spcPct val="50000"/>
              </a:spcBef>
              <a:buFontTx/>
              <a:buNone/>
            </a:pPr>
            <a:endParaRPr lang="pl-PL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23528" y="620688"/>
            <a:ext cx="8568952" cy="5505475"/>
          </a:xfrm>
        </p:spPr>
        <p:txBody>
          <a:bodyPr>
            <a:normAutofit fontScale="92500" lnSpcReduction="10000"/>
          </a:bodyPr>
          <a:lstStyle/>
          <a:p>
            <a:pPr marL="447675" indent="-382588">
              <a:buNone/>
            </a:pPr>
            <a:r>
              <a:rPr lang="pl-PL" b="1" dirty="0" smtClean="0"/>
              <a:t>Rozpoczęcie profilaktyki dopiero po porodzie z zastosowaniem samego </a:t>
            </a:r>
            <a:r>
              <a:rPr lang="pl-PL" b="1" dirty="0" err="1" smtClean="0"/>
              <a:t>Retroviru</a:t>
            </a:r>
            <a:r>
              <a:rPr lang="pl-PL" b="1" dirty="0" smtClean="0"/>
              <a:t> nie </a:t>
            </a:r>
            <a:r>
              <a:rPr lang="pl-PL" b="1" dirty="0"/>
              <a:t>zmniejsza ryzyka transmisji </a:t>
            </a:r>
            <a:r>
              <a:rPr lang="pl-PL" b="1" dirty="0" smtClean="0">
                <a:latin typeface="Times New Roman"/>
                <a:cs typeface="Times New Roman"/>
              </a:rPr>
              <a:t>↔</a:t>
            </a:r>
            <a:r>
              <a:rPr lang="pl-PL" b="1" dirty="0" smtClean="0"/>
              <a:t> </a:t>
            </a:r>
            <a:endParaRPr lang="pl-PL" b="1" dirty="0"/>
          </a:p>
          <a:p>
            <a:pPr marL="447675" indent="-382588">
              <a:buFontTx/>
              <a:buNone/>
            </a:pPr>
            <a:r>
              <a:rPr lang="pl-PL" dirty="0"/>
              <a:t> w badaniu własnym </a:t>
            </a:r>
            <a:r>
              <a:rPr lang="pl-PL" dirty="0" smtClean="0"/>
              <a:t>ryzyko transmisji wyniosło 15,8</a:t>
            </a:r>
            <a:r>
              <a:rPr lang="pl-PL" dirty="0"/>
              <a:t>%</a:t>
            </a:r>
          </a:p>
          <a:p>
            <a:pPr marL="447675" indent="-382588">
              <a:buFont typeface="Wingdings" pitchFamily="2" charset="2"/>
              <a:buNone/>
            </a:pPr>
            <a:endParaRPr lang="pl-PL" dirty="0"/>
          </a:p>
          <a:p>
            <a:pPr marL="447675" indent="-382588"/>
            <a:r>
              <a:rPr lang="pl-PL" u="sng" dirty="0"/>
              <a:t>Jeśli profilaktykę rozpoczyna się dopiero u noworodka to należy stosować 3 leki</a:t>
            </a:r>
            <a:r>
              <a:rPr lang="pl-PL" u="sng" dirty="0" smtClean="0"/>
              <a:t>.</a:t>
            </a:r>
          </a:p>
          <a:p>
            <a:pPr marL="447675" indent="-382588"/>
            <a:endParaRPr lang="pl-PL" u="sng" dirty="0" smtClean="0"/>
          </a:p>
          <a:p>
            <a:pPr marL="447675" indent="-382588"/>
            <a:r>
              <a:rPr lang="pl-PL" dirty="0" smtClean="0"/>
              <a:t>Od 2002 r., w Klinice 60 dzieci (53 NVP, 7 KAL) otrzymujących 3 lekową profilaktykę - żadne nie uległo zakażeniu.</a:t>
            </a:r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285750"/>
            <a:ext cx="7920880" cy="911002"/>
          </a:xfrm>
        </p:spPr>
        <p:txBody>
          <a:bodyPr lIns="92075" tIns="46038" rIns="92075" bIns="46038">
            <a:normAutofit fontScale="90000"/>
          </a:bodyPr>
          <a:lstStyle/>
          <a:p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3600" dirty="0" smtClean="0"/>
              <a:t>Zalecenia </a:t>
            </a:r>
            <a:r>
              <a:rPr lang="pl-PL" sz="3600" dirty="0"/>
              <a:t>profilaktyczne </a:t>
            </a:r>
            <a:r>
              <a:rPr lang="pl-PL" sz="3600" b="1" dirty="0"/>
              <a:t>dla noworodków</a:t>
            </a:r>
            <a:r>
              <a:rPr lang="pl-PL" sz="3600" dirty="0"/>
              <a:t>  matek HIV(+)</a:t>
            </a:r>
            <a:br>
              <a:rPr lang="pl-PL" sz="3600" dirty="0"/>
            </a:br>
            <a:endParaRPr lang="pl-PL" sz="3600" dirty="0"/>
          </a:p>
        </p:txBody>
      </p:sp>
      <p:sp>
        <p:nvSpPr>
          <p:cNvPr id="29699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340768"/>
            <a:ext cx="8691563" cy="4945732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l-PL" b="1" dirty="0" smtClean="0">
                <a:solidFill>
                  <a:srgbClr val="0000FF"/>
                </a:solidFill>
                <a:cs typeface="Times New Roman" pitchFamily="18" charset="0"/>
              </a:rPr>
              <a:t>3 leki antyretrowirusowe (</a:t>
            </a:r>
            <a:r>
              <a:rPr lang="pl-PL" b="1" dirty="0" err="1" smtClean="0">
                <a:solidFill>
                  <a:srgbClr val="0000FF"/>
                </a:solidFill>
                <a:cs typeface="Times New Roman" pitchFamily="18" charset="0"/>
              </a:rPr>
              <a:t>cART</a:t>
            </a:r>
            <a:r>
              <a:rPr lang="pl-PL" b="1" dirty="0" smtClean="0">
                <a:solidFill>
                  <a:srgbClr val="0000FF"/>
                </a:solidFill>
                <a:cs typeface="Times New Roman" pitchFamily="18" charset="0"/>
              </a:rPr>
              <a:t>) gdy:</a:t>
            </a:r>
            <a:endParaRPr lang="pl-PL" sz="2800" b="1" dirty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pl-PL" sz="2800" dirty="0" smtClean="0"/>
              <a:t>rozpoznanie </a:t>
            </a:r>
            <a:r>
              <a:rPr lang="pl-PL" sz="2800" dirty="0"/>
              <a:t>HIV u matki postawiono w momencie porodu lub tuż po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pl-PL" sz="2800" dirty="0" smtClean="0"/>
              <a:t>brak wyników badań świadczących o skuteczności leczenia ciężarnej </a:t>
            </a:r>
            <a:r>
              <a:rPr lang="pl-PL" sz="2400" dirty="0"/>
              <a:t>(VL HIVRNA i CD4 z 34-36 </a:t>
            </a:r>
            <a:r>
              <a:rPr lang="pl-PL" sz="2400" dirty="0" err="1"/>
              <a:t>Hbd</a:t>
            </a:r>
            <a:r>
              <a:rPr lang="pl-PL" sz="2400" dirty="0"/>
              <a:t>) 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pl-PL" sz="2800" dirty="0" smtClean="0"/>
              <a:t>utrzymywanie </a:t>
            </a:r>
            <a:r>
              <a:rPr lang="pl-PL" sz="2800" dirty="0"/>
              <a:t>się VL&gt;50 </a:t>
            </a:r>
            <a:r>
              <a:rPr lang="pl-PL" sz="2800" dirty="0" smtClean="0"/>
              <a:t>kopii/ml </a:t>
            </a:r>
            <a:r>
              <a:rPr lang="pl-PL" sz="2800" dirty="0"/>
              <a:t>pomimo </a:t>
            </a:r>
            <a:r>
              <a:rPr lang="pl-PL" sz="2800" dirty="0" err="1" smtClean="0"/>
              <a:t>cART</a:t>
            </a:r>
            <a:endParaRPr lang="pl-PL" sz="2800" dirty="0" smtClean="0"/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pl-PL" sz="2800" dirty="0" smtClean="0"/>
              <a:t>poród powikłany masywnym krwawieniem, zabiegowy (kleszcze, </a:t>
            </a:r>
            <a:r>
              <a:rPr lang="pl-PL" sz="2800" dirty="0" err="1" smtClean="0"/>
              <a:t>vacuum</a:t>
            </a:r>
            <a:r>
              <a:rPr lang="pl-PL" sz="2800" dirty="0" smtClean="0"/>
              <a:t>)</a:t>
            </a:r>
            <a:endParaRPr lang="pl-PL" sz="2800" dirty="0"/>
          </a:p>
          <a:p>
            <a:pPr>
              <a:lnSpc>
                <a:spcPct val="80000"/>
              </a:lnSpc>
            </a:pPr>
            <a:endParaRPr lang="pl-PL" sz="2800" dirty="0"/>
          </a:p>
          <a:p>
            <a:pPr>
              <a:lnSpc>
                <a:spcPct val="80000"/>
              </a:lnSpc>
              <a:buFontTx/>
              <a:buNone/>
            </a:pPr>
            <a:r>
              <a:rPr lang="pl-PL" sz="2800" b="1" dirty="0"/>
              <a:t>Dobór leków uzgodnić z ekspertem, </a:t>
            </a:r>
            <a:r>
              <a:rPr lang="pl-PL" sz="2800" b="1" dirty="0">
                <a:solidFill>
                  <a:srgbClr val="0000FF"/>
                </a:solidFill>
              </a:rPr>
              <a:t>najczęściej</a:t>
            </a:r>
            <a:r>
              <a:rPr lang="pl-PL" sz="2800" b="1" dirty="0"/>
              <a:t> stosowane są:</a:t>
            </a:r>
            <a:r>
              <a:rPr lang="pl-PL" sz="2800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l-PL" sz="2800" b="1" dirty="0" err="1" smtClean="0">
                <a:solidFill>
                  <a:srgbClr val="0000FF"/>
                </a:solidFill>
                <a:cs typeface="Times New Roman" pitchFamily="18" charset="0"/>
              </a:rPr>
              <a:t>Retrovir</a:t>
            </a:r>
            <a:r>
              <a:rPr lang="pl-PL" sz="2800" b="1" dirty="0" smtClean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(4 </a:t>
            </a:r>
            <a:r>
              <a:rPr lang="pl-PL" sz="2800" b="1" dirty="0" err="1">
                <a:solidFill>
                  <a:srgbClr val="0000FF"/>
                </a:solidFill>
                <a:cs typeface="Times New Roman" pitchFamily="18" charset="0"/>
              </a:rPr>
              <a:t>tyg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) + </a:t>
            </a:r>
            <a:r>
              <a:rPr lang="pl-PL" sz="2800" b="1" dirty="0" err="1">
                <a:solidFill>
                  <a:srgbClr val="0000FF"/>
                </a:solidFill>
                <a:cs typeface="Times New Roman" pitchFamily="18" charset="0"/>
              </a:rPr>
              <a:t>Epivir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 </a:t>
            </a:r>
            <a:r>
              <a:rPr lang="pl-PL" sz="2800" b="1" dirty="0">
                <a:solidFill>
                  <a:srgbClr val="0000FF"/>
                </a:solidFill>
              </a:rPr>
              <a:t>(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4 tyg</a:t>
            </a:r>
            <a:r>
              <a:rPr lang="pl-PL" sz="2800" b="1" dirty="0">
                <a:solidFill>
                  <a:srgbClr val="0000FF"/>
                </a:solidFill>
              </a:rPr>
              <a:t>.)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 + </a:t>
            </a:r>
            <a:r>
              <a:rPr lang="pl-PL" sz="2800" b="1" dirty="0" err="1">
                <a:solidFill>
                  <a:srgbClr val="0000FF"/>
                </a:solidFill>
                <a:cs typeface="Times New Roman" pitchFamily="18" charset="0"/>
              </a:rPr>
              <a:t>Viramune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 (</a:t>
            </a:r>
            <a:r>
              <a:rPr lang="pl-PL" sz="2800" b="1" dirty="0">
                <a:solidFill>
                  <a:srgbClr val="0000FF"/>
                </a:solidFill>
              </a:rPr>
              <a:t>2 tyg.</a:t>
            </a:r>
            <a:r>
              <a:rPr lang="pl-PL" sz="2800" b="1" dirty="0">
                <a:solidFill>
                  <a:srgbClr val="0000FF"/>
                </a:solidFill>
                <a:cs typeface="Times New Roman" pitchFamily="18" charset="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pl-PL" sz="4000" b="1" dirty="0" err="1" smtClean="0"/>
              <a:t>Retrovir</a:t>
            </a:r>
            <a:r>
              <a:rPr lang="pl-PL" sz="4000" dirty="0" smtClean="0"/>
              <a:t> w profilaktyce u noworodków </a:t>
            </a:r>
            <a:br>
              <a:rPr lang="pl-PL" sz="4000" dirty="0" smtClean="0"/>
            </a:br>
            <a:r>
              <a:rPr lang="pl-PL" sz="4000" dirty="0" smtClean="0"/>
              <a:t>w zależności od wieku płodowego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pl-PL" dirty="0" smtClean="0">
                <a:solidFill>
                  <a:srgbClr val="0000FF"/>
                </a:solidFill>
              </a:rPr>
              <a:t>≥</a:t>
            </a:r>
            <a:r>
              <a:rPr lang="pl-PL" b="1" dirty="0" smtClean="0">
                <a:solidFill>
                  <a:srgbClr val="0000FF"/>
                </a:solidFill>
              </a:rPr>
              <a:t>35 tygodnia ciąży</a:t>
            </a:r>
            <a:r>
              <a:rPr lang="pl-PL" b="1" dirty="0" smtClean="0"/>
              <a:t>: </a:t>
            </a:r>
          </a:p>
          <a:p>
            <a:pPr eaLnBrk="1" hangingPunct="1">
              <a:buFontTx/>
              <a:buNone/>
            </a:pPr>
            <a:r>
              <a:rPr lang="pl-PL" sz="2800" b="1" dirty="0" smtClean="0"/>
              <a:t>4 mg/kg/ dawkę p.o. co 12 godzin</a:t>
            </a:r>
            <a:r>
              <a:rPr lang="pl-PL" sz="2800" dirty="0" smtClean="0"/>
              <a:t> </a:t>
            </a:r>
          </a:p>
          <a:p>
            <a:pPr eaLnBrk="1" hangingPunct="1">
              <a:buFontTx/>
              <a:buNone/>
            </a:pPr>
            <a:r>
              <a:rPr lang="pl-PL" sz="2800" dirty="0" smtClean="0"/>
              <a:t>jeśli niemożliwa podaż doustna to:   </a:t>
            </a:r>
          </a:p>
          <a:p>
            <a:pPr eaLnBrk="1" hangingPunct="1">
              <a:buFontTx/>
              <a:buNone/>
            </a:pPr>
            <a:r>
              <a:rPr lang="pl-PL" sz="2800" dirty="0" smtClean="0"/>
              <a:t>3 mg/kg/dawkę </a:t>
            </a:r>
            <a:r>
              <a:rPr lang="pl-PL" sz="2800" b="1" dirty="0" err="1" smtClean="0"/>
              <a:t>i.v</a:t>
            </a:r>
            <a:r>
              <a:rPr lang="pl-PL" sz="2800" b="1" dirty="0" smtClean="0"/>
              <a:t>., co 12 godzin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dirty="0" smtClean="0">
                <a:solidFill>
                  <a:srgbClr val="0000FF"/>
                </a:solidFill>
              </a:rPr>
              <a:t>≥</a:t>
            </a:r>
            <a:r>
              <a:rPr lang="pl-PL" b="1" dirty="0" smtClean="0">
                <a:solidFill>
                  <a:srgbClr val="0000FF"/>
                </a:solidFill>
              </a:rPr>
              <a:t>30 to &lt;35 tyg. ciąży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sz="2800" b="1" dirty="0" smtClean="0"/>
              <a:t>2 mg/kg/dawkę p.o.</a:t>
            </a:r>
            <a:r>
              <a:rPr lang="pl-PL" dirty="0" smtClean="0"/>
              <a:t> </a:t>
            </a:r>
            <a:r>
              <a:rPr lang="pl-PL" sz="2800" dirty="0" smtClean="0"/>
              <a:t>(lub 1.5 mg/kg/dawkę iv),</a:t>
            </a:r>
            <a:r>
              <a:rPr lang="pl-PL" dirty="0" smtClean="0"/>
              <a:t> </a:t>
            </a:r>
            <a:r>
              <a:rPr lang="pl-PL" sz="2800" b="1" dirty="0" smtClean="0"/>
              <a:t>co 12 godzin</a:t>
            </a:r>
            <a:r>
              <a:rPr lang="pl-PL" sz="2800" dirty="0" smtClean="0"/>
              <a:t> przez 14 dni,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sz="2800" b="1" dirty="0" smtClean="0"/>
              <a:t>od 15 dnia życia 3 mg/kg/dawkę p.o.</a:t>
            </a:r>
            <a:r>
              <a:rPr lang="pl-PL" sz="2800" dirty="0" smtClean="0"/>
              <a:t> (lub 2,3 mg/kg/ dawkę </a:t>
            </a:r>
            <a:r>
              <a:rPr lang="pl-PL" sz="2800" dirty="0" err="1" smtClean="0"/>
              <a:t>i.v</a:t>
            </a:r>
            <a:r>
              <a:rPr lang="pl-PL" sz="2800" dirty="0" smtClean="0"/>
              <a:t>.) </a:t>
            </a:r>
            <a:r>
              <a:rPr lang="pl-PL" sz="2800" b="1" dirty="0" smtClean="0"/>
              <a:t>co 12 godzin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l-PL" dirty="0" err="1" smtClean="0"/>
              <a:t>Retrovir</a:t>
            </a:r>
            <a:r>
              <a:rPr lang="pl-PL" dirty="0" smtClean="0"/>
              <a:t> w PMTCT HIV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pl-PL" b="1" dirty="0" smtClean="0">
                <a:solidFill>
                  <a:srgbClr val="0000FF"/>
                </a:solidFill>
              </a:rPr>
              <a:t>&lt;30 tyg. ciąży</a:t>
            </a:r>
            <a:r>
              <a:rPr lang="pl-PL" b="1" dirty="0" smtClean="0"/>
              <a:t>:</a:t>
            </a:r>
          </a:p>
          <a:p>
            <a:pPr eaLnBrk="1" hangingPunct="1">
              <a:buFontTx/>
              <a:buNone/>
            </a:pPr>
            <a:r>
              <a:rPr lang="pl-PL" b="1" dirty="0" smtClean="0"/>
              <a:t> </a:t>
            </a:r>
            <a:r>
              <a:rPr lang="pl-PL" dirty="0" smtClean="0"/>
              <a:t>2 mg/kg/dawkę p.o. (lub </a:t>
            </a:r>
            <a:r>
              <a:rPr lang="pl-PL" b="1" dirty="0" smtClean="0"/>
              <a:t>1.5 mg/kg/dawkę </a:t>
            </a:r>
            <a:r>
              <a:rPr lang="pl-PL" b="1" dirty="0" err="1" smtClean="0"/>
              <a:t>i.v</a:t>
            </a:r>
            <a:r>
              <a:rPr lang="pl-PL" b="1" dirty="0" smtClean="0"/>
              <a:t>.</a:t>
            </a:r>
            <a:r>
              <a:rPr lang="pl-PL" dirty="0" smtClean="0"/>
              <a:t>)</a:t>
            </a:r>
            <a:r>
              <a:rPr lang="pl-PL" b="1" dirty="0" smtClean="0"/>
              <a:t> co 12 godzin</a:t>
            </a:r>
            <a:r>
              <a:rPr lang="pl-PL" dirty="0" smtClean="0"/>
              <a:t>,  przez 4 tygodnie i zwiększyć do  3 mg/kg/dawkę po (lub 2,3 mg/kg/dawkę </a:t>
            </a:r>
            <a:r>
              <a:rPr lang="pl-PL" dirty="0" err="1" smtClean="0"/>
              <a:t>i.v</a:t>
            </a:r>
            <a:r>
              <a:rPr lang="pl-PL" dirty="0" smtClean="0"/>
              <a:t>.) co 12 godzin w 5 i 6 tygodniu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pl-PL" sz="4000" dirty="0"/>
              <a:t>  </a:t>
            </a:r>
            <a:r>
              <a:rPr lang="pl-PL" sz="3200" b="1" dirty="0"/>
              <a:t>PMTCT </a:t>
            </a:r>
            <a:r>
              <a:rPr lang="pl-PL" sz="3200" b="1" dirty="0" smtClean="0"/>
              <a:t>HIV – dawkowanie pozostałych leków</a:t>
            </a:r>
            <a:endParaRPr lang="pl-PL" sz="3200" b="1" dirty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052513"/>
            <a:ext cx="8435975" cy="5073650"/>
          </a:xfrm>
        </p:spPr>
        <p:txBody>
          <a:bodyPr/>
          <a:lstStyle/>
          <a:p>
            <a:pPr>
              <a:buFontTx/>
              <a:buNone/>
            </a:pPr>
            <a:endParaRPr lang="pl-PL" sz="2400" b="1" dirty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pl-PL" sz="2800" b="1" dirty="0"/>
              <a:t>EPIVIR - 3TC</a:t>
            </a:r>
            <a:r>
              <a:rPr lang="pl-PL" sz="2800" dirty="0"/>
              <a:t> </a:t>
            </a:r>
            <a:r>
              <a:rPr lang="pl-PL" sz="2800" dirty="0" smtClean="0"/>
              <a:t>    2mg/kg/12h </a:t>
            </a:r>
            <a:r>
              <a:rPr lang="pl-PL" sz="2800" dirty="0"/>
              <a:t>przez 4 </a:t>
            </a:r>
            <a:r>
              <a:rPr lang="pl-PL" sz="2800" dirty="0" smtClean="0"/>
              <a:t>tygodnie</a:t>
            </a:r>
            <a:endParaRPr lang="pl-PL" sz="2800" dirty="0"/>
          </a:p>
          <a:p>
            <a:pPr>
              <a:buFontTx/>
              <a:buNone/>
            </a:pPr>
            <a:endParaRPr lang="pl-PL" sz="2800" b="1" dirty="0">
              <a:solidFill>
                <a:srgbClr val="FFFF00"/>
              </a:solidFill>
            </a:endParaRPr>
          </a:p>
          <a:p>
            <a:pPr>
              <a:buFontTx/>
              <a:buNone/>
            </a:pPr>
            <a:r>
              <a:rPr lang="pl-PL" sz="2800" b="1" dirty="0"/>
              <a:t>VIRAMUNE</a:t>
            </a:r>
            <a:r>
              <a:rPr lang="pl-PL" sz="2800" b="1" dirty="0">
                <a:solidFill>
                  <a:srgbClr val="FFFF00"/>
                </a:solidFill>
              </a:rPr>
              <a:t> </a:t>
            </a:r>
            <a:r>
              <a:rPr lang="pl-PL" sz="2800" b="1" dirty="0" smtClean="0"/>
              <a:t>– </a:t>
            </a:r>
            <a:r>
              <a:rPr lang="pl-PL" sz="2800" b="1" dirty="0"/>
              <a:t>NVP</a:t>
            </a:r>
            <a:r>
              <a:rPr lang="pl-PL" sz="2800" dirty="0"/>
              <a:t> </a:t>
            </a:r>
            <a:r>
              <a:rPr lang="pl-PL" sz="2800" dirty="0" smtClean="0"/>
              <a:t>: 2mg/kg/24h </a:t>
            </a:r>
            <a:r>
              <a:rPr lang="pl-PL" sz="2800" dirty="0"/>
              <a:t>w 1. tygodniu </a:t>
            </a:r>
            <a:endParaRPr lang="pl-PL" sz="2800" dirty="0" smtClean="0"/>
          </a:p>
          <a:p>
            <a:pPr>
              <a:buFontTx/>
              <a:buNone/>
            </a:pPr>
            <a:r>
              <a:rPr lang="pl-PL" sz="2800" dirty="0" smtClean="0"/>
              <a:t>	i 2mg/kg/12 </a:t>
            </a:r>
            <a:r>
              <a:rPr lang="pl-PL" sz="2800" dirty="0"/>
              <a:t>h w </a:t>
            </a:r>
            <a:r>
              <a:rPr lang="pl-PL" sz="2800" dirty="0" smtClean="0"/>
              <a:t>drugim tygodniu,</a:t>
            </a:r>
            <a:r>
              <a:rPr lang="pl-PL" sz="2800" dirty="0"/>
              <a:t>	</a:t>
            </a:r>
            <a:endParaRPr lang="pl-PL" sz="2800" dirty="0" smtClean="0"/>
          </a:p>
          <a:p>
            <a:pPr>
              <a:buFontTx/>
              <a:buNone/>
            </a:pPr>
            <a:r>
              <a:rPr lang="pl-PL" sz="2800" dirty="0" smtClean="0"/>
              <a:t>jeśli </a:t>
            </a:r>
            <a:r>
              <a:rPr lang="pl-PL" sz="2800" dirty="0"/>
              <a:t>matka otrzymywała NVP </a:t>
            </a:r>
            <a:r>
              <a:rPr lang="pl-PL" sz="2800" dirty="0" smtClean="0">
                <a:cs typeface="Arial" charset="0"/>
              </a:rPr>
              <a:t>przez co najmniej</a:t>
            </a:r>
            <a:r>
              <a:rPr lang="pl-PL" sz="2800" dirty="0" smtClean="0"/>
              <a:t> </a:t>
            </a:r>
            <a:r>
              <a:rPr lang="pl-PL" sz="2800" dirty="0"/>
              <a:t>3 dni przed porodem to noworodek </a:t>
            </a:r>
            <a:r>
              <a:rPr lang="pl-PL" sz="2800" dirty="0" smtClean="0"/>
              <a:t>powinien otrzymać lek od razu w </a:t>
            </a:r>
            <a:r>
              <a:rPr lang="pl-PL" sz="2800" dirty="0"/>
              <a:t>pełnej </a:t>
            </a:r>
            <a:r>
              <a:rPr lang="pl-PL" sz="2800" dirty="0" smtClean="0"/>
              <a:t>dawce: 4mg/kg/24h (od 1 doby życia) przez 2 tygodnie.</a:t>
            </a:r>
            <a:endParaRPr lang="pl-PL" sz="2800" dirty="0"/>
          </a:p>
          <a:p>
            <a:pPr>
              <a:buFontTx/>
              <a:buNone/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l-PL" sz="3600" b="1">
                <a:solidFill>
                  <a:srgbClr val="00CC00"/>
                </a:solidFill>
              </a:rPr>
              <a:t>Profilaktyka PCP</a:t>
            </a:r>
            <a:r>
              <a:rPr lang="pl-PL" sz="3600"/>
              <a:t> u dzieci matek HIV(+)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r>
              <a:rPr lang="pl-PL" sz="2800" b="1" dirty="0"/>
              <a:t>Biseptol</a:t>
            </a:r>
            <a:r>
              <a:rPr lang="pl-PL" sz="2800" dirty="0"/>
              <a:t>  po zakończeniu PEP </a:t>
            </a:r>
            <a:r>
              <a:rPr lang="pl-PL" sz="2400" dirty="0"/>
              <a:t>(w wieku 4 tygodni)- do czasu wykluczenia zakażenia HIV,  tylko u dzieci </a:t>
            </a:r>
            <a:r>
              <a:rPr lang="pl-PL" sz="2400" dirty="0" smtClean="0"/>
              <a:t>                          z </a:t>
            </a:r>
            <a:r>
              <a:rPr lang="pl-PL" sz="2400" dirty="0"/>
              <a:t>podwyższonego ryzyka transmisji HIV:</a:t>
            </a:r>
          </a:p>
          <a:p>
            <a:pPr lvl="1">
              <a:buFontTx/>
              <a:buNone/>
            </a:pPr>
            <a:r>
              <a:rPr lang="pl-PL" sz="2400" b="1" dirty="0">
                <a:ea typeface="Arial Unicode MS" pitchFamily="34" charset="-128"/>
                <a:cs typeface="Arial" charset="0"/>
              </a:rPr>
              <a:t>←</a:t>
            </a:r>
            <a:r>
              <a:rPr lang="pl-PL" sz="2400" dirty="0">
                <a:cs typeface="Arial" charset="0"/>
              </a:rPr>
              <a:t> </a:t>
            </a:r>
            <a:r>
              <a:rPr lang="pl-PL" sz="2400" b="1" dirty="0"/>
              <a:t>Jeśli matka nie była leczona w ciąży</a:t>
            </a:r>
          </a:p>
          <a:p>
            <a:pPr lvl="1">
              <a:buFontTx/>
              <a:buNone/>
            </a:pPr>
            <a:r>
              <a:rPr lang="pl-PL" sz="2400" b="1" dirty="0">
                <a:ea typeface="Arial Unicode MS" pitchFamily="34" charset="-128"/>
                <a:cs typeface="Arial Unicode MS" pitchFamily="34" charset="-128"/>
              </a:rPr>
              <a:t>←</a:t>
            </a:r>
            <a:r>
              <a:rPr lang="pl-PL" sz="2400" b="1" dirty="0"/>
              <a:t> VL&gt;50 c/ml i  CD4&lt;400 u matki</a:t>
            </a:r>
          </a:p>
          <a:p>
            <a:pPr lvl="1">
              <a:buFontTx/>
              <a:buNone/>
            </a:pPr>
            <a:r>
              <a:rPr lang="pl-PL" sz="2400" b="1" dirty="0">
                <a:ea typeface="Arial Unicode MS" pitchFamily="34" charset="-128"/>
                <a:cs typeface="Arial Unicode MS" pitchFamily="34" charset="-128"/>
              </a:rPr>
              <a:t>←</a:t>
            </a:r>
            <a:r>
              <a:rPr lang="pl-PL" sz="2400" b="1" dirty="0"/>
              <a:t> Brak wyników (VL i CD4) u matki</a:t>
            </a:r>
          </a:p>
          <a:p>
            <a:pPr lvl="1">
              <a:buFontTx/>
              <a:buNone/>
            </a:pPr>
            <a:r>
              <a:rPr lang="pl-PL" sz="2400" b="1" dirty="0">
                <a:ea typeface="Arial Unicode MS" pitchFamily="34" charset="-128"/>
                <a:cs typeface="Arial Unicode MS" pitchFamily="34" charset="-128"/>
              </a:rPr>
              <a:t>←</a:t>
            </a:r>
            <a:r>
              <a:rPr lang="pl-PL" sz="2400" b="1" dirty="0"/>
              <a:t> Obciążony poród</a:t>
            </a:r>
          </a:p>
          <a:p>
            <a:pPr>
              <a:buFontTx/>
              <a:buNone/>
            </a:pPr>
            <a:r>
              <a:rPr lang="pl-PL" sz="2800" b="1" dirty="0"/>
              <a:t>Profilaktyka PCP obowiązuje u wszystkich niemowląt zakażonych HIV</a:t>
            </a:r>
            <a:r>
              <a:rPr lang="pl-PL" sz="2800" dirty="0"/>
              <a:t> (do ukończenia 1r.ż.)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1" y="274638"/>
            <a:ext cx="8259068" cy="1050925"/>
          </a:xfrm>
        </p:spPr>
        <p:txBody>
          <a:bodyPr lIns="92075" tIns="46038" rIns="92075" bIns="46038">
            <a:normAutofit/>
          </a:bodyPr>
          <a:lstStyle/>
          <a:p>
            <a:pPr algn="l" eaLnBrk="1" hangingPunct="1">
              <a:defRPr/>
            </a:pPr>
            <a:r>
              <a:rPr lang="pl-PL" sz="3200" dirty="0" smtClean="0"/>
              <a:t>Diagnostyka zakażenia HIV u dzieci matek HIV(+)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457200" indent="-457200" eaLnBrk="1" hangingPunct="1">
              <a:lnSpc>
                <a:spcPct val="90000"/>
              </a:lnSpc>
              <a:defRPr/>
            </a:pPr>
            <a:r>
              <a:rPr lang="pl-PL" sz="3600" smtClean="0"/>
              <a:t>Dzieci matek HIV(+) </a:t>
            </a:r>
            <a:r>
              <a:rPr lang="pl-PL" sz="3600" b="1" smtClean="0"/>
              <a:t>do 6 - 18 miesiąca życia mają przeciwciała anty HIV</a:t>
            </a:r>
            <a:r>
              <a:rPr lang="pl-PL" sz="3600" smtClean="0"/>
              <a:t>, obecność ich może świadczyć jedynie o zakażeniu matki</a:t>
            </a:r>
            <a:r>
              <a:rPr lang="pl-PL" smtClean="0"/>
              <a:t>.</a:t>
            </a:r>
          </a:p>
          <a:p>
            <a:pPr marL="457200" indent="-4572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pl-PL" smtClean="0"/>
          </a:p>
          <a:p>
            <a:pPr marL="457200" indent="-457200" eaLnBrk="1" hangingPunct="1">
              <a:lnSpc>
                <a:spcPct val="90000"/>
              </a:lnSpc>
              <a:defRPr/>
            </a:pPr>
            <a:r>
              <a:rPr lang="pl-PL" smtClean="0"/>
              <a:t>Dwukrotne stwierdzenie przeciwciał anty HIV w testach immunoenzymatycznych i teście potwierdzenia u dziecka &gt; 18 m.ż.  świadczy o jego zakażeniu.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55576" y="404664"/>
            <a:ext cx="7772400" cy="609600"/>
          </a:xfrm>
        </p:spPr>
        <p:txBody>
          <a:bodyPr lIns="92075" tIns="46038" rIns="92075" bIns="46038">
            <a:normAutofit fontScale="90000"/>
          </a:bodyPr>
          <a:lstStyle/>
          <a:p>
            <a:pPr algn="r"/>
            <a:r>
              <a:rPr lang="pl-PL" sz="3600" dirty="0">
                <a:solidFill>
                  <a:schemeClr val="tx1"/>
                </a:solidFill>
              </a:rPr>
              <a:t>Schemat badań dziecka matki HIV(+)</a:t>
            </a:r>
          </a:p>
        </p:txBody>
      </p:sp>
      <p:graphicFrame>
        <p:nvGraphicFramePr>
          <p:cNvPr id="27762" name="Group 114"/>
          <p:cNvGraphicFramePr>
            <a:graphicFrameLocks noGrp="1"/>
          </p:cNvGraphicFramePr>
          <p:nvPr>
            <p:ph type="body" idx="4294967295"/>
          </p:nvPr>
        </p:nvGraphicFramePr>
        <p:xfrm>
          <a:off x="755650" y="1340768"/>
          <a:ext cx="8229600" cy="5153000"/>
        </p:xfrm>
        <a:graphic>
          <a:graphicData uri="http://schemas.openxmlformats.org/drawingml/2006/table">
            <a:tbl>
              <a:tblPr/>
              <a:tblGrid>
                <a:gridCol w="2819400"/>
                <a:gridCol w="881063"/>
                <a:gridCol w="904875"/>
                <a:gridCol w="804862"/>
                <a:gridCol w="914400"/>
                <a:gridCol w="914400"/>
                <a:gridCol w="990600"/>
              </a:tblGrid>
              <a:tr h="8175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                          Wiek dziecka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badanie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1-5 doba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życia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10-14 doba ż.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30 dni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3 mies.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7 mies.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&gt; 12 mies.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bad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. przedmiotowe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neurolog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morfologia krwi obwodowej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p24 Ag, 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PCR-</a:t>
                      </a:r>
                      <a:r>
                        <a:rPr kumimoji="0" lang="pl-PL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HIV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, hodowla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CD4, CD8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HCV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-RNA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ALAT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anty-HCV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Ab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anty-HIV Ab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HBs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Ag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4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HBV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-DNA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, 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HBeAg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, 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anty-HBc</a:t>
                      </a: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  <a:r>
                        <a:rPr kumimoji="0" lang="pl-PL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IgM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۷</a:t>
                      </a:r>
                      <a:r>
                        <a:rPr kumimoji="0" lang="ar-SA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٭</a:t>
                      </a:r>
                      <a:r>
                        <a:rPr kumimoji="0" lang="pl-PL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757" name="Line 109"/>
          <p:cNvSpPr>
            <a:spLocks noChangeShapeType="1"/>
          </p:cNvSpPr>
          <p:nvPr/>
        </p:nvSpPr>
        <p:spPr bwMode="auto">
          <a:xfrm>
            <a:off x="755650" y="1412875"/>
            <a:ext cx="27432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04800" y="457200"/>
            <a:ext cx="8637588" cy="1431925"/>
          </a:xfrm>
        </p:spPr>
        <p:txBody>
          <a:bodyPr lIns="92075" tIns="46038" rIns="92075" bIns="46038"/>
          <a:lstStyle/>
          <a:p>
            <a:pPr eaLnBrk="1" hangingPunct="1">
              <a:defRPr/>
            </a:pPr>
            <a:r>
              <a:rPr lang="pl-PL" sz="3600" dirty="0" smtClean="0"/>
              <a:t>Wykluczenie zakażenia HIV </a:t>
            </a:r>
            <a:br>
              <a:rPr lang="pl-PL" sz="3600" dirty="0" smtClean="0"/>
            </a:br>
            <a:r>
              <a:rPr lang="pl-PL" sz="3600" dirty="0" smtClean="0"/>
              <a:t>u dziecka matki HIV(+)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2133600"/>
            <a:ext cx="830384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pl-PL" b="1" dirty="0" smtClean="0"/>
              <a:t>Ostateczne wykluczenie następuje na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pl-PL" b="1" dirty="0" smtClean="0"/>
              <a:t>podstawie ≥ dwukrotnie ujemnych wyników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pl-PL" b="1" dirty="0" smtClean="0"/>
              <a:t>badań „wirusologicznych”</a:t>
            </a:r>
            <a:r>
              <a:rPr lang="pl-PL" dirty="0" smtClean="0"/>
              <a:t>, wykonanych </a:t>
            </a:r>
            <a:r>
              <a:rPr lang="pl-PL" b="1" dirty="0" smtClean="0"/>
              <a:t>w wieku </a:t>
            </a:r>
          </a:p>
          <a:p>
            <a:pPr eaLnBrk="1" hangingPunct="1">
              <a:buFont typeface="Symbol"/>
              <a:buChar char="³"/>
              <a:defRPr/>
            </a:pPr>
            <a:r>
              <a:rPr lang="pl-PL" b="1" dirty="0" smtClean="0">
                <a:sym typeface="Symbol" pitchFamily="18" charset="2"/>
              </a:rPr>
              <a:t>30 dni.</a:t>
            </a:r>
          </a:p>
          <a:p>
            <a:pPr eaLnBrk="1" hangingPunct="1">
              <a:buNone/>
              <a:defRPr/>
            </a:pPr>
            <a:r>
              <a:rPr lang="pl-PL" b="1" dirty="0" smtClean="0"/>
              <a:t>U dzieci, które nie mają już przeciwciał anty HIV </a:t>
            </a:r>
            <a:r>
              <a:rPr lang="pl-PL" dirty="0" smtClean="0"/>
              <a:t>(&gt;6-18 mies.)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Funkcjonalne wyleczenie dzieci  HIV(+)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DZIECKU MATKI HIV (+) PODAĆ  JAK NAJSZYBCIEJ LEKI  ANTYRETROWIRUSOWE.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JAK NAJWCZEŚNIEJ ROZPOCZĄĆ DIAGNOSTYKĘ NOWORODKA w kierunku zakażenia HIV, zwłaszcza gdy ryzyko </a:t>
            </a:r>
            <a:r>
              <a:rPr lang="pl-PL" dirty="0" err="1" smtClean="0"/>
              <a:t>trnasmisji</a:t>
            </a:r>
            <a:r>
              <a:rPr lang="pl-PL" dirty="0" smtClean="0"/>
              <a:t> jest wysokie – kobieta nie leczona lub późno leczona w ciąży. </a:t>
            </a:r>
          </a:p>
          <a:p>
            <a:endParaRPr lang="pl-PL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Scenariusz 1.</a:t>
            </a:r>
            <a:endParaRPr lang="pl-PL" sz="36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l-PL" dirty="0" smtClean="0"/>
              <a:t>Matka HIV (+), leczona ARV przed i w czasie  ciąży</a:t>
            </a:r>
          </a:p>
          <a:p>
            <a:r>
              <a:rPr lang="pl-PL" b="1" dirty="0" smtClean="0"/>
              <a:t>36 </a:t>
            </a:r>
            <a:r>
              <a:rPr lang="pl-PL" b="1" dirty="0" err="1" smtClean="0"/>
              <a:t>Hbd</a:t>
            </a:r>
            <a:r>
              <a:rPr lang="pl-PL" b="1" dirty="0" smtClean="0"/>
              <a:t> VL HIV&lt;50 kopii/ml</a:t>
            </a:r>
          </a:p>
          <a:p>
            <a:r>
              <a:rPr lang="pl-PL" b="1" dirty="0" smtClean="0"/>
              <a:t>PSN, prawidłowy, 39 </a:t>
            </a:r>
            <a:r>
              <a:rPr lang="pl-PL" b="1" dirty="0" err="1" smtClean="0"/>
              <a:t>Hbd</a:t>
            </a:r>
            <a:endParaRPr lang="pl-PL" b="1" dirty="0" smtClean="0"/>
          </a:p>
          <a:p>
            <a:r>
              <a:rPr lang="pl-PL" dirty="0" smtClean="0"/>
              <a:t>„S”, 10 pkt. waga 2757, dł.50 cm</a:t>
            </a:r>
          </a:p>
          <a:p>
            <a:r>
              <a:rPr lang="pl-PL" b="1" dirty="0" smtClean="0"/>
              <a:t>Od pierwszej doby życia </a:t>
            </a:r>
            <a:r>
              <a:rPr lang="pl-PL" b="1" dirty="0" err="1" smtClean="0"/>
              <a:t>Retrovir</a:t>
            </a:r>
            <a:r>
              <a:rPr lang="pl-PL" b="1" dirty="0" smtClean="0"/>
              <a:t> </a:t>
            </a:r>
            <a:r>
              <a:rPr lang="pl-PL" dirty="0" smtClean="0"/>
              <a:t>4 mg/kg/12h p.o. </a:t>
            </a:r>
            <a:r>
              <a:rPr lang="pl-PL" b="1" dirty="0" smtClean="0"/>
              <a:t>przez 4 tygodnie</a:t>
            </a:r>
          </a:p>
          <a:p>
            <a:r>
              <a:rPr lang="pl-PL" dirty="0" smtClean="0"/>
              <a:t>Przed wypisem (w 2  dobie życia) morfologia, krew na badania wirusologiczne w kierunku HIV – wynik po 2 tyg. : ujemny</a:t>
            </a:r>
          </a:p>
          <a:p>
            <a:r>
              <a:rPr lang="pl-PL" dirty="0" smtClean="0"/>
              <a:t>2 badanie (po ukończeniu 30 </a:t>
            </a:r>
            <a:r>
              <a:rPr lang="pl-PL" dirty="0" err="1" smtClean="0"/>
              <a:t>d.ż</a:t>
            </a:r>
            <a:r>
              <a:rPr lang="pl-PL" dirty="0" smtClean="0"/>
              <a:t>.) i 3 badanie (w 3 </a:t>
            </a:r>
            <a:r>
              <a:rPr lang="pl-PL" dirty="0" err="1" smtClean="0"/>
              <a:t>mies.ż</a:t>
            </a:r>
            <a:r>
              <a:rPr lang="pl-PL" dirty="0" smtClean="0"/>
              <a:t>.) ujemne – dziecko zdrowe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Scenariusz 2.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 smtClean="0"/>
              <a:t>Kobieta HIV(+) przed ciążą nie wymagała leczenia ARV</a:t>
            </a:r>
          </a:p>
          <a:p>
            <a:r>
              <a:rPr lang="pl-PL" dirty="0" smtClean="0"/>
              <a:t>Ze względu na profilaktykę transmisji wertykalnej HIV od 13 tygodnia ciąży włączono </a:t>
            </a:r>
            <a:r>
              <a:rPr lang="pl-PL" dirty="0" err="1" smtClean="0"/>
              <a:t>cART</a:t>
            </a:r>
            <a:endParaRPr lang="pl-PL" dirty="0" smtClean="0"/>
          </a:p>
          <a:p>
            <a:r>
              <a:rPr lang="pl-PL" dirty="0" smtClean="0"/>
              <a:t>34 </a:t>
            </a:r>
            <a:r>
              <a:rPr lang="pl-PL" dirty="0" err="1" smtClean="0"/>
              <a:t>Hbd</a:t>
            </a:r>
            <a:r>
              <a:rPr lang="pl-PL" dirty="0" smtClean="0"/>
              <a:t> VL HIV &lt; 50 kopii/ml </a:t>
            </a:r>
          </a:p>
          <a:p>
            <a:r>
              <a:rPr lang="pl-PL" dirty="0" smtClean="0"/>
              <a:t>PSN o czasie, postępowanie jak w scenariuszu 1.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Scenariusz 3.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Test w kierunku HIV w 10 </a:t>
            </a:r>
            <a:r>
              <a:rPr lang="pl-PL" dirty="0" err="1" smtClean="0"/>
              <a:t>Hbd</a:t>
            </a:r>
            <a:r>
              <a:rPr lang="pl-PL" dirty="0" smtClean="0"/>
              <a:t> (+)</a:t>
            </a:r>
          </a:p>
          <a:p>
            <a:r>
              <a:rPr lang="pl-PL" dirty="0" err="1" smtClean="0"/>
              <a:t>cART</a:t>
            </a:r>
            <a:r>
              <a:rPr lang="pl-PL" dirty="0" smtClean="0"/>
              <a:t> od 13 tygodnia ciąży</a:t>
            </a:r>
          </a:p>
          <a:p>
            <a:r>
              <a:rPr lang="pl-PL" dirty="0" smtClean="0"/>
              <a:t>Skuteczne leczenie </a:t>
            </a:r>
            <a:r>
              <a:rPr lang="pl-PL" dirty="0" err="1" smtClean="0"/>
              <a:t>→jak</a:t>
            </a:r>
            <a:r>
              <a:rPr lang="pl-PL" dirty="0" smtClean="0"/>
              <a:t> w scenariuszu 1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Scenariusz 4.</a:t>
            </a:r>
            <a:endParaRPr lang="pl-PL" sz="36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 smtClean="0"/>
              <a:t>Kobieta HIV(+) pod opieką specjalistyczną nie wymaga leczenia</a:t>
            </a:r>
          </a:p>
          <a:p>
            <a:r>
              <a:rPr lang="pl-PL" dirty="0" smtClean="0"/>
              <a:t>Na wizycie kontrolnej wykonano test ciążowy: dodatni</a:t>
            </a:r>
          </a:p>
          <a:p>
            <a:r>
              <a:rPr lang="pl-PL" dirty="0" smtClean="0"/>
              <a:t>Skierowana do ginekologa, ciąża -10 </a:t>
            </a:r>
            <a:r>
              <a:rPr lang="pl-PL" dirty="0" err="1" smtClean="0"/>
              <a:t>Hbd</a:t>
            </a:r>
            <a:endParaRPr lang="pl-PL" dirty="0" smtClean="0"/>
          </a:p>
          <a:p>
            <a:r>
              <a:rPr lang="pl-PL" dirty="0" smtClean="0"/>
              <a:t>Ze względu na profilaktykę transmisji wertykalnej HIV od 13 tygodnia ciąży włączono </a:t>
            </a:r>
            <a:r>
              <a:rPr lang="pl-PL" dirty="0" err="1" smtClean="0"/>
              <a:t>cART</a:t>
            </a:r>
            <a:r>
              <a:rPr lang="pl-PL" dirty="0" smtClean="0"/>
              <a:t>, ze względu na brak współpracy </a:t>
            </a:r>
            <a:r>
              <a:rPr lang="pl-PL" b="1" dirty="0" smtClean="0"/>
              <a:t>nieskuteczne leczenie</a:t>
            </a:r>
            <a:r>
              <a:rPr lang="pl-PL" dirty="0" smtClean="0"/>
              <a:t>!</a:t>
            </a:r>
          </a:p>
          <a:p>
            <a:r>
              <a:rPr lang="pl-PL" dirty="0" smtClean="0"/>
              <a:t>34 </a:t>
            </a:r>
            <a:r>
              <a:rPr lang="pl-PL" dirty="0" err="1" smtClean="0"/>
              <a:t>Hbd</a:t>
            </a:r>
            <a:r>
              <a:rPr lang="pl-PL" dirty="0" smtClean="0"/>
              <a:t> VL HIV  10 tys. kopii/ml pomimo wcześniejszej intensyfikacji leczenia </a:t>
            </a:r>
          </a:p>
          <a:p>
            <a:r>
              <a:rPr lang="pl-PL" b="1" dirty="0" smtClean="0"/>
              <a:t>CC w 38 </a:t>
            </a:r>
            <a:r>
              <a:rPr lang="pl-PL" b="1" dirty="0" err="1" smtClean="0"/>
              <a:t>Hbd</a:t>
            </a:r>
            <a:r>
              <a:rPr lang="pl-PL" b="1" dirty="0" smtClean="0"/>
              <a:t>, noworodek od 1. doby życia: </a:t>
            </a:r>
            <a:r>
              <a:rPr lang="pl-PL" b="1" dirty="0" err="1" smtClean="0"/>
              <a:t>Viramune</a:t>
            </a:r>
            <a:r>
              <a:rPr lang="pl-PL" b="1" dirty="0" smtClean="0"/>
              <a:t> </a:t>
            </a:r>
            <a:r>
              <a:rPr lang="pl-PL" dirty="0" smtClean="0"/>
              <a:t>1 x dziennie (2mg/kg) przez 7 dni, od 8 doby 2 mg/kg co 12 godzin do 14 doby; </a:t>
            </a:r>
            <a:r>
              <a:rPr lang="pl-PL" b="1" dirty="0" err="1" smtClean="0"/>
              <a:t>Retrovir</a:t>
            </a:r>
            <a:r>
              <a:rPr lang="pl-PL" dirty="0" smtClean="0"/>
              <a:t> 4 mg/kg co 12 godzin przez 4 tygodni;  </a:t>
            </a:r>
            <a:r>
              <a:rPr lang="pl-PL" b="1" dirty="0" err="1" smtClean="0"/>
              <a:t>Epivir</a:t>
            </a:r>
            <a:r>
              <a:rPr lang="pl-PL" dirty="0" smtClean="0"/>
              <a:t> 2 mg/kg 2 co 12 godzin przez 4 tygodni;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/>
              <a:t>Scenariusz 5. </a:t>
            </a:r>
            <a:endParaRPr lang="pl-PL" sz="3600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Kobieta zdiagnozowana w 3 trymestrze ciąży</a:t>
            </a:r>
          </a:p>
          <a:p>
            <a:r>
              <a:rPr lang="pl-PL" dirty="0" smtClean="0"/>
              <a:t>Natychmiast intensywne leczenie ARV</a:t>
            </a:r>
          </a:p>
          <a:p>
            <a:r>
              <a:rPr lang="pl-PL" dirty="0" smtClean="0"/>
              <a:t>34- 36 </a:t>
            </a:r>
            <a:r>
              <a:rPr lang="pl-PL" dirty="0" err="1" smtClean="0"/>
              <a:t>Hbd</a:t>
            </a:r>
            <a:r>
              <a:rPr lang="pl-PL" dirty="0" smtClean="0"/>
              <a:t> VL HIV 10 tys. kopii/ml</a:t>
            </a:r>
          </a:p>
          <a:p>
            <a:r>
              <a:rPr lang="pl-PL" b="1" dirty="0" smtClean="0"/>
              <a:t>CC w dniu ukończenia 38 </a:t>
            </a:r>
            <a:r>
              <a:rPr lang="pl-PL" b="1" dirty="0" err="1" smtClean="0"/>
              <a:t>Hbd</a:t>
            </a:r>
            <a:r>
              <a:rPr lang="pl-PL" b="1" dirty="0" smtClean="0"/>
              <a:t> – 3 lekowa profilaktyka dla noworodka.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Scenariusz 6.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pl-PL" b="1" dirty="0" smtClean="0"/>
              <a:t>Kobieta zdiagnozowana w trakcie porodu</a:t>
            </a:r>
          </a:p>
          <a:p>
            <a:r>
              <a:rPr lang="pl-PL" dirty="0" smtClean="0"/>
              <a:t>Dożylnie w czasie porodu </a:t>
            </a:r>
            <a:r>
              <a:rPr lang="pl-PL" dirty="0" err="1" smtClean="0"/>
              <a:t>Retrowir</a:t>
            </a:r>
            <a:endParaRPr lang="pl-PL" dirty="0" smtClean="0"/>
          </a:p>
          <a:p>
            <a:r>
              <a:rPr lang="pl-PL" b="1" dirty="0" smtClean="0"/>
              <a:t>Nie przebijać pęcherza płodowego, jeśli możliwe nie nacinać krocza</a:t>
            </a:r>
          </a:p>
          <a:p>
            <a:r>
              <a:rPr lang="pl-PL" b="1" dirty="0" smtClean="0"/>
              <a:t>Nie stosować </a:t>
            </a:r>
            <a:r>
              <a:rPr lang="pl-PL" b="1" dirty="0" err="1" smtClean="0"/>
              <a:t>vacuum</a:t>
            </a:r>
            <a:r>
              <a:rPr lang="pl-PL" b="1" dirty="0" smtClean="0"/>
              <a:t> ani kleszczy</a:t>
            </a:r>
          </a:p>
          <a:p>
            <a:r>
              <a:rPr lang="pl-PL" b="1" dirty="0" smtClean="0"/>
              <a:t>Noworodek jak najszybciej (najlepiej do 4 godziny życia) 3 leki ARV</a:t>
            </a:r>
            <a:r>
              <a:rPr lang="pl-PL" dirty="0" smtClean="0"/>
              <a:t> (jak w scenariuszu 4 .)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Scenariusz 7</a:t>
            </a:r>
            <a:endParaRPr lang="pl-PL" dirty="0"/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b="1" dirty="0" smtClean="0"/>
              <a:t>Test HIV (+)  w dniu urodzenia dziecka</a:t>
            </a:r>
          </a:p>
          <a:p>
            <a:r>
              <a:rPr lang="pl-PL" dirty="0" smtClean="0"/>
              <a:t>Nie czekając na test potwierdzenia </a:t>
            </a:r>
            <a:r>
              <a:rPr lang="pl-PL" b="1" dirty="0" smtClean="0"/>
              <a:t>podać noworodkowi jak najszybciej  (najlepiej do 4 </a:t>
            </a:r>
            <a:r>
              <a:rPr lang="pl-PL" b="1" dirty="0" err="1" smtClean="0"/>
              <a:t>godz.ż</a:t>
            </a:r>
            <a:r>
              <a:rPr lang="pl-PL" b="1" dirty="0" smtClean="0"/>
              <a:t>.) 3 leki ARV</a:t>
            </a:r>
          </a:p>
          <a:p>
            <a:r>
              <a:rPr lang="pl-PL" dirty="0" smtClean="0"/>
              <a:t>Test potwierdzenia (Western </a:t>
            </a:r>
            <a:r>
              <a:rPr lang="pl-PL" dirty="0" err="1" smtClean="0"/>
              <a:t>blot</a:t>
            </a:r>
            <a:r>
              <a:rPr lang="pl-PL" dirty="0" smtClean="0"/>
              <a:t>) </a:t>
            </a:r>
          </a:p>
          <a:p>
            <a:pPr lvl="1"/>
            <a:r>
              <a:rPr lang="pl-PL" dirty="0" smtClean="0"/>
              <a:t>Dodatni – kontynuować profilaktykę przez 4 tyg.</a:t>
            </a:r>
          </a:p>
          <a:p>
            <a:pPr lvl="1"/>
            <a:r>
              <a:rPr lang="pl-PL" dirty="0" smtClean="0"/>
              <a:t>Ujemny – odstawić leki ARV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Scenariusz </a:t>
            </a:r>
            <a:r>
              <a:rPr lang="pl-PL" smtClean="0"/>
              <a:t>8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pl-PL" b="1" dirty="0" smtClean="0"/>
              <a:t>Poród przedwczesny </a:t>
            </a:r>
            <a:r>
              <a:rPr lang="pl-PL" dirty="0" smtClean="0"/>
              <a:t>kobieta nie badana w kierunku HIV:</a:t>
            </a:r>
          </a:p>
          <a:p>
            <a:r>
              <a:rPr lang="pl-PL" dirty="0" smtClean="0"/>
              <a:t>≤34 </a:t>
            </a:r>
            <a:r>
              <a:rPr lang="pl-PL" dirty="0" err="1" smtClean="0"/>
              <a:t>Hbd</a:t>
            </a:r>
            <a:r>
              <a:rPr lang="pl-PL" dirty="0" smtClean="0"/>
              <a:t>, oznaczyć przeciwciała u matki</a:t>
            </a:r>
          </a:p>
          <a:p>
            <a:pPr>
              <a:buNone/>
            </a:pPr>
            <a:r>
              <a:rPr lang="pl-PL" dirty="0" smtClean="0"/>
              <a:t>	noworodek nie karmiony - może otrzymać tylko </a:t>
            </a:r>
            <a:r>
              <a:rPr lang="pl-PL" dirty="0" err="1" smtClean="0"/>
              <a:t>Retrowir</a:t>
            </a:r>
            <a:r>
              <a:rPr lang="pl-PL" dirty="0" smtClean="0"/>
              <a:t> iv.</a:t>
            </a:r>
          </a:p>
          <a:p>
            <a:pPr>
              <a:buNone/>
            </a:pPr>
            <a:r>
              <a:rPr lang="pl-PL" dirty="0" smtClean="0"/>
              <a:t>Karmiony doustnie – </a:t>
            </a:r>
            <a:r>
              <a:rPr lang="pl-PL" dirty="0" err="1" smtClean="0"/>
              <a:t>Retrovir</a:t>
            </a:r>
            <a:r>
              <a:rPr lang="pl-PL" dirty="0" smtClean="0"/>
              <a:t> p.o.</a:t>
            </a:r>
          </a:p>
          <a:p>
            <a:pPr>
              <a:lnSpc>
                <a:spcPct val="150000"/>
              </a:lnSpc>
            </a:pPr>
            <a:r>
              <a:rPr lang="pl-PL" dirty="0" smtClean="0"/>
              <a:t>35 </a:t>
            </a:r>
            <a:r>
              <a:rPr lang="pl-PL" dirty="0" err="1" smtClean="0"/>
              <a:t>Hbd</a:t>
            </a:r>
            <a:r>
              <a:rPr lang="pl-PL" dirty="0" smtClean="0"/>
              <a:t> oznaczyć p/ciała u noworodka, jeśli (+) – 3 leki ARV, kontrolować morfologię krwi, funkcję nerek, wątroby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pl-PL">
              <a:solidFill>
                <a:srgbClr val="FFFF66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5" y="590550"/>
            <a:ext cx="8496945" cy="6267450"/>
          </a:xfrm>
        </p:spPr>
        <p:txBody>
          <a:bodyPr/>
          <a:lstStyle/>
          <a:p>
            <a:pPr>
              <a:lnSpc>
                <a:spcPct val="120000"/>
              </a:lnSpc>
              <a:buFontTx/>
              <a:buNone/>
            </a:pPr>
            <a:r>
              <a:rPr lang="pl-PL" sz="2000" dirty="0"/>
              <a:t>W Polsce pierwsze dziecko zakażone HIV - koniec 1986r.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pl-PL" sz="2000" dirty="0"/>
              <a:t>Pierwsze dziecko urodzone przez matkę HIV(+) – 1990 r.</a:t>
            </a:r>
          </a:p>
          <a:p>
            <a:pPr>
              <a:lnSpc>
                <a:spcPct val="120000"/>
              </a:lnSpc>
              <a:buFontTx/>
              <a:buNone/>
            </a:pPr>
            <a:r>
              <a:rPr lang="pl-PL" sz="2000" b="1" dirty="0"/>
              <a:t>Wrzesień 1994 </a:t>
            </a:r>
            <a:r>
              <a:rPr lang="pl-PL" sz="2000" b="1" dirty="0" err="1"/>
              <a:t>r</a:t>
            </a:r>
            <a:r>
              <a:rPr lang="pl-PL" sz="2000" dirty="0"/>
              <a:t> – </a:t>
            </a:r>
            <a:r>
              <a:rPr lang="pl-PL" sz="2000" b="1" dirty="0"/>
              <a:t>pierwsze dziecko objęte profilaktyką</a:t>
            </a:r>
            <a:r>
              <a:rPr lang="pl-PL" sz="2000" dirty="0"/>
              <a:t> – zdrowe.</a:t>
            </a:r>
            <a:endParaRPr lang="pl-PL" sz="2000" b="1" dirty="0"/>
          </a:p>
          <a:p>
            <a:pPr>
              <a:lnSpc>
                <a:spcPct val="120000"/>
              </a:lnSpc>
              <a:buNone/>
            </a:pPr>
            <a:r>
              <a:rPr lang="pl-PL" sz="2000" b="1" dirty="0" smtClean="0">
                <a:cs typeface="Times New Roman" pitchFamily="18" charset="0"/>
              </a:rPr>
              <a:t>01.09.1994 - 30.04.2014 </a:t>
            </a:r>
            <a:r>
              <a:rPr lang="pl-PL" sz="2000" dirty="0" smtClean="0">
                <a:cs typeface="Times New Roman" pitchFamily="18" charset="0"/>
              </a:rPr>
              <a:t>w Klinice </a:t>
            </a:r>
            <a:r>
              <a:rPr lang="pl-PL" sz="2000" b="1" dirty="0" smtClean="0">
                <a:cs typeface="Times New Roman" pitchFamily="18" charset="0"/>
              </a:rPr>
              <a:t>diagnozowano 529 dzieci</a:t>
            </a:r>
            <a:r>
              <a:rPr lang="pl-PL" sz="2000" dirty="0" smtClean="0">
                <a:cs typeface="Times New Roman" pitchFamily="18" charset="0"/>
              </a:rPr>
              <a:t> urodzonych przez matki zakażone</a:t>
            </a:r>
            <a:r>
              <a:rPr lang="en-US" sz="2000" dirty="0" smtClean="0">
                <a:cs typeface="Times New Roman" pitchFamily="18" charset="0"/>
              </a:rPr>
              <a:t> HIV</a:t>
            </a:r>
            <a:r>
              <a:rPr lang="pl-PL" sz="2000" dirty="0" smtClean="0">
                <a:cs typeface="Times New Roman" pitchFamily="18" charset="0"/>
              </a:rPr>
              <a:t>,  </a:t>
            </a:r>
            <a:r>
              <a:rPr lang="pl-PL" sz="2000" u="sng" dirty="0" smtClean="0">
                <a:cs typeface="Times New Roman" pitchFamily="18" charset="0"/>
              </a:rPr>
              <a:t>357 (</a:t>
            </a:r>
            <a:r>
              <a:rPr lang="pl-PL" sz="2000" b="1" u="sng" dirty="0" smtClean="0">
                <a:cs typeface="Times New Roman" pitchFamily="18" charset="0"/>
              </a:rPr>
              <a:t>67%) objęto profilaktyką</a:t>
            </a:r>
            <a:r>
              <a:rPr lang="pl-PL" sz="2000" dirty="0" smtClean="0">
                <a:cs typeface="Times New Roman" pitchFamily="18" charset="0"/>
              </a:rPr>
              <a:t>, </a:t>
            </a:r>
          </a:p>
          <a:p>
            <a:pPr>
              <a:lnSpc>
                <a:spcPct val="120000"/>
              </a:lnSpc>
              <a:buNone/>
            </a:pPr>
            <a:r>
              <a:rPr lang="pl-PL" sz="20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pl-PL" sz="2000" b="1" dirty="0" smtClean="0">
                <a:cs typeface="Times New Roman" pitchFamily="18" charset="0"/>
                <a:sym typeface="Symbol" pitchFamily="18" charset="2"/>
              </a:rPr>
              <a:t>nie badano </a:t>
            </a:r>
            <a:r>
              <a:rPr lang="pl-PL" sz="2000" b="1" dirty="0" smtClean="0">
                <a:cs typeface="Times New Roman" pitchFamily="18" charset="0"/>
              </a:rPr>
              <a:t>174 ciężarnych.</a:t>
            </a:r>
          </a:p>
          <a:p>
            <a:pPr>
              <a:lnSpc>
                <a:spcPct val="120000"/>
              </a:lnSpc>
              <a:buNone/>
            </a:pPr>
            <a:r>
              <a:rPr lang="pl-PL" sz="2000" b="1" dirty="0" smtClean="0">
                <a:cs typeface="Times New Roman" pitchFamily="18" charset="0"/>
              </a:rPr>
              <a:t>U 33% dzieci</a:t>
            </a:r>
            <a:r>
              <a:rPr lang="pl-PL" sz="2000" dirty="0" smtClean="0">
                <a:cs typeface="Times New Roman" pitchFamily="18" charset="0"/>
              </a:rPr>
              <a:t> urodzonych w okresie kiedy znane i dostępne były leki zapobiegające transmisji </a:t>
            </a:r>
            <a:r>
              <a:rPr lang="pl-PL" sz="2000" b="1" dirty="0" smtClean="0">
                <a:cs typeface="Times New Roman" pitchFamily="18" charset="0"/>
              </a:rPr>
              <a:t>nie stosowano żadnej profilaktyki. </a:t>
            </a:r>
          </a:p>
          <a:p>
            <a:pPr>
              <a:lnSpc>
                <a:spcPct val="120000"/>
              </a:lnSpc>
              <a:buNone/>
            </a:pPr>
            <a:r>
              <a:rPr lang="pl-PL" sz="2000" dirty="0" smtClean="0">
                <a:cs typeface="Times New Roman" pitchFamily="18" charset="0"/>
              </a:rPr>
              <a:t> </a:t>
            </a:r>
            <a:r>
              <a:rPr lang="pl-PL" sz="2000" b="1" dirty="0" smtClean="0">
                <a:cs typeface="Times New Roman" pitchFamily="18" charset="0"/>
              </a:rPr>
              <a:t>78</a:t>
            </a:r>
            <a:r>
              <a:rPr lang="pl-PL" sz="2000" dirty="0" smtClean="0">
                <a:cs typeface="Times New Roman" pitchFamily="18" charset="0"/>
              </a:rPr>
              <a:t>/529 (~</a:t>
            </a:r>
            <a:r>
              <a:rPr lang="pl-PL" sz="2000" b="1" dirty="0" smtClean="0">
                <a:cs typeface="Times New Roman" pitchFamily="18" charset="0"/>
              </a:rPr>
              <a:t>15%) dzieci uległo zakażeniu wertykalnemu.</a:t>
            </a:r>
          </a:p>
          <a:p>
            <a:pPr>
              <a:lnSpc>
                <a:spcPct val="90000"/>
              </a:lnSpc>
              <a:buNone/>
            </a:pPr>
            <a:endParaRPr lang="pl-PL" sz="2000" b="1" dirty="0" smtClean="0">
              <a:solidFill>
                <a:srgbClr val="FF5050"/>
              </a:solidFill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pl-PL" sz="2000" b="1" dirty="0" smtClean="0">
                <a:solidFill>
                  <a:srgbClr val="FF5050"/>
                </a:solidFill>
                <a:cs typeface="Times New Roman" pitchFamily="18" charset="0"/>
              </a:rPr>
              <a:t>Ryzyko transmisji</a:t>
            </a:r>
            <a:r>
              <a:rPr lang="pl-PL" sz="2000" dirty="0" smtClean="0">
                <a:solidFill>
                  <a:srgbClr val="FF5050"/>
                </a:solidFill>
                <a:cs typeface="Times New Roman" pitchFamily="18" charset="0"/>
              </a:rPr>
              <a:t> wertykalnej </a:t>
            </a:r>
            <a:r>
              <a:rPr lang="pl-PL" sz="2000" b="1" dirty="0" smtClean="0">
                <a:solidFill>
                  <a:srgbClr val="FF5050"/>
                </a:solidFill>
                <a:cs typeface="Times New Roman" pitchFamily="18" charset="0"/>
              </a:rPr>
              <a:t>bez profilaktyki</a:t>
            </a:r>
            <a:r>
              <a:rPr lang="pl-PL" sz="2000" dirty="0" smtClean="0">
                <a:solidFill>
                  <a:srgbClr val="FF5050"/>
                </a:solidFill>
                <a:cs typeface="Times New Roman" pitchFamily="18" charset="0"/>
              </a:rPr>
              <a:t> w Europie : </a:t>
            </a:r>
            <a:r>
              <a:rPr lang="pl-PL" sz="2000" b="1" dirty="0" smtClean="0">
                <a:solidFill>
                  <a:srgbClr val="FF5050"/>
                </a:solidFill>
                <a:cs typeface="Times New Roman" pitchFamily="18" charset="0"/>
              </a:rPr>
              <a:t>15- 20%</a:t>
            </a:r>
            <a:endParaRPr lang="pl-PL" sz="2000" b="1" dirty="0">
              <a:solidFill>
                <a:srgbClr val="FF5050"/>
              </a:solidFill>
            </a:endParaRP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323528" y="4581128"/>
            <a:ext cx="7416824" cy="64807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lh5.googleusercontent.com/-StqV5DPpnwQ/UZeQBsxbVNI/AAAAAAAAAtM/fiuxtny04mA/s640/P5187345.JPG"/>
          <p:cNvPicPr>
            <a:picLocks noChangeAspect="1" noChangeArrowheads="1"/>
          </p:cNvPicPr>
          <p:nvPr/>
        </p:nvPicPr>
        <p:blipFill>
          <a:blip r:embed="rId2" cstate="print"/>
          <a:srcRect l="7087" t="6299" r="5906" b="14173"/>
          <a:stretch>
            <a:fillRect/>
          </a:stretch>
        </p:blipFill>
        <p:spPr bwMode="auto">
          <a:xfrm>
            <a:off x="2267744" y="620688"/>
            <a:ext cx="4427401" cy="3035017"/>
          </a:xfrm>
          <a:prstGeom prst="rect">
            <a:avLst/>
          </a:prstGeom>
          <a:noFill/>
        </p:spPr>
      </p:pic>
      <p:pic>
        <p:nvPicPr>
          <p:cNvPr id="6" name="Picture 6" descr="http://www.kobieta.pl/uploads/RTEmagicC_V_znak_maly.jpg.jpg"/>
          <p:cNvPicPr>
            <a:picLocks noChangeAspect="1" noChangeArrowheads="1"/>
          </p:cNvPicPr>
          <p:nvPr/>
        </p:nvPicPr>
        <p:blipFill>
          <a:blip r:embed="rId3" cstate="print"/>
          <a:srcRect l="7620" t="15207" r="22860" b="5069"/>
          <a:stretch>
            <a:fillRect/>
          </a:stretch>
        </p:blipFill>
        <p:spPr bwMode="auto">
          <a:xfrm rot="161343">
            <a:off x="3895490" y="2528852"/>
            <a:ext cx="1577289" cy="1894416"/>
          </a:xfrm>
          <a:prstGeom prst="rect">
            <a:avLst/>
          </a:prstGeom>
          <a:noFill/>
        </p:spPr>
      </p:pic>
      <p:sp>
        <p:nvSpPr>
          <p:cNvPr id="7" name="pole tekstowe 6"/>
          <p:cNvSpPr txBox="1"/>
          <p:nvPr/>
        </p:nvSpPr>
        <p:spPr>
          <a:xfrm>
            <a:off x="1331640" y="4293096"/>
            <a:ext cx="7416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 smtClean="0">
                <a:solidFill>
                  <a:srgbClr val="00B050"/>
                </a:solidFill>
              </a:rPr>
              <a:t>TESTOWANIE CIĘŻARNYCH </a:t>
            </a:r>
          </a:p>
          <a:p>
            <a:pPr algn="ctr"/>
            <a:r>
              <a:rPr lang="pl-PL" sz="3200" b="1" dirty="0" smtClean="0">
                <a:solidFill>
                  <a:srgbClr val="00B050"/>
                </a:solidFill>
              </a:rPr>
              <a:t>I PRAWIDŁOWA PROFILAKTYKA</a:t>
            </a:r>
          </a:p>
          <a:p>
            <a:pPr algn="ctr"/>
            <a:r>
              <a:rPr lang="pl-PL" sz="3200" b="1" dirty="0" smtClean="0">
                <a:solidFill>
                  <a:srgbClr val="00B050"/>
                </a:solidFill>
              </a:rPr>
              <a:t>↓ </a:t>
            </a:r>
            <a:br>
              <a:rPr lang="pl-PL" sz="3200" b="1" dirty="0" smtClean="0">
                <a:solidFill>
                  <a:srgbClr val="00B050"/>
                </a:solidFill>
              </a:rPr>
            </a:br>
            <a:r>
              <a:rPr lang="pl-PL" sz="3200" b="1" dirty="0" smtClean="0">
                <a:solidFill>
                  <a:srgbClr val="00B050"/>
                </a:solidFill>
              </a:rPr>
              <a:t>ZDROWE DZIECKO</a:t>
            </a:r>
            <a:endParaRPr lang="pl-PL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</TotalTime>
  <Words>1544</Words>
  <Application>Microsoft Office PowerPoint</Application>
  <PresentationFormat>Pokaz na ekranie (4:3)</PresentationFormat>
  <Paragraphs>247</Paragraphs>
  <Slides>27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7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27</vt:i4>
      </vt:variant>
    </vt:vector>
  </HeadingPairs>
  <TitlesOfParts>
    <vt:vector size="35" baseType="lpstr">
      <vt:lpstr>Arial Unicode MS</vt:lpstr>
      <vt:lpstr>Arial</vt:lpstr>
      <vt:lpstr>Calibri</vt:lpstr>
      <vt:lpstr>Garamond</vt:lpstr>
      <vt:lpstr>Symbol</vt:lpstr>
      <vt:lpstr>Times New Roman</vt:lpstr>
      <vt:lpstr>Wingdings</vt:lpstr>
      <vt:lpstr>Motyw pakietu Office</vt:lpstr>
      <vt:lpstr>Diagnostyka i profilaktyka  zakażenia HIV  u dziecka urodzonego przez matkę HIV+</vt:lpstr>
      <vt:lpstr>Prezentacja programu PowerPoint</vt:lpstr>
      <vt:lpstr>Zalecenia CDC (od 2006 r)</vt:lpstr>
      <vt:lpstr>Zalecany zakres świadczeń profilaktycznych i działań w zakresie promocji zdrowia oraz badań diagnostycznych i konsultacji medycznych, wykonywanych u kobiet w okresie ciąży. </vt:lpstr>
      <vt:lpstr>Prezentacja programu PowerPoint</vt:lpstr>
      <vt:lpstr>Prezentacja programu PowerPoint</vt:lpstr>
      <vt:lpstr> Zalecenia profilaktyczne dla noworodków matek HIV(+) </vt:lpstr>
      <vt:lpstr>Prezentacja programu PowerPoint</vt:lpstr>
      <vt:lpstr> Zalecenia profilaktyczne dla noworodków  matek HIV(+) </vt:lpstr>
      <vt:lpstr>Retrovir w profilaktyce u noworodków  w zależności od wieku płodowego</vt:lpstr>
      <vt:lpstr>Retrovir w PMTCT HIV</vt:lpstr>
      <vt:lpstr>  PMTCT HIV – dawkowanie pozostałych leków</vt:lpstr>
      <vt:lpstr>Profilaktyka PCP u dzieci matek HIV(+)</vt:lpstr>
      <vt:lpstr>Diagnostyka zakażenia HIV u dzieci matek HIV(+)</vt:lpstr>
      <vt:lpstr>Schemat badań dziecka matki HIV(+)</vt:lpstr>
      <vt:lpstr>Wykluczenie zakażenia HIV  u dziecka matki HIV(+)</vt:lpstr>
      <vt:lpstr>Funkcjonalne wyleczenie dzieci  HIV(+)</vt:lpstr>
      <vt:lpstr>Scenariusz 1.</vt:lpstr>
      <vt:lpstr>Scenariusz 2.</vt:lpstr>
      <vt:lpstr>Scenariusz 3.</vt:lpstr>
      <vt:lpstr>Scenariusz 4.</vt:lpstr>
      <vt:lpstr>Scenariusz 5. </vt:lpstr>
      <vt:lpstr>Scenariusz 6.</vt:lpstr>
      <vt:lpstr>Scenariusz 7</vt:lpstr>
      <vt:lpstr>Scenariusz 8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Diagnostyka i profilaktyka zakażenia HIV  u dziecka urodzonego przez matkę seropozytywną (HIV+).</dc:title>
  <dc:creator>magdalena.marczyńska</dc:creator>
  <cp:lastModifiedBy>Konferencje</cp:lastModifiedBy>
  <cp:revision>50</cp:revision>
  <dcterms:created xsi:type="dcterms:W3CDTF">2014-04-29T10:59:55Z</dcterms:created>
  <dcterms:modified xsi:type="dcterms:W3CDTF">2014-06-07T06:38:00Z</dcterms:modified>
</cp:coreProperties>
</file>